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260" r:id="rId4"/>
    <p:sldId id="266" r:id="rId5"/>
    <p:sldId id="290" r:id="rId6"/>
    <p:sldId id="261" r:id="rId7"/>
    <p:sldId id="270" r:id="rId8"/>
    <p:sldId id="300" r:id="rId9"/>
    <p:sldId id="293" r:id="rId10"/>
    <p:sldId id="286" r:id="rId11"/>
    <p:sldId id="318" r:id="rId12"/>
    <p:sldId id="289" r:id="rId13"/>
    <p:sldId id="319" r:id="rId14"/>
    <p:sldId id="282" r:id="rId15"/>
    <p:sldId id="292" r:id="rId16"/>
    <p:sldId id="288" r:id="rId17"/>
    <p:sldId id="294" r:id="rId18"/>
    <p:sldId id="291" r:id="rId19"/>
    <p:sldId id="299" r:id="rId20"/>
    <p:sldId id="302" r:id="rId21"/>
    <p:sldId id="283" r:id="rId22"/>
    <p:sldId id="287" r:id="rId23"/>
    <p:sldId id="317" r:id="rId24"/>
    <p:sldId id="303" r:id="rId25"/>
    <p:sldId id="312" r:id="rId26"/>
    <p:sldId id="313" r:id="rId27"/>
    <p:sldId id="314" r:id="rId28"/>
    <p:sldId id="315" r:id="rId29"/>
    <p:sldId id="264" r:id="rId30"/>
    <p:sldId id="304" r:id="rId31"/>
    <p:sldId id="301" r:id="rId32"/>
    <p:sldId id="309" r:id="rId33"/>
    <p:sldId id="298" r:id="rId34"/>
    <p:sldId id="306" r:id="rId35"/>
    <p:sldId id="305" r:id="rId36"/>
    <p:sldId id="307" r:id="rId37"/>
    <p:sldId id="295" r:id="rId38"/>
    <p:sldId id="296" r:id="rId39"/>
    <p:sldId id="297" r:id="rId40"/>
    <p:sldId id="308" r:id="rId41"/>
    <p:sldId id="310" r:id="rId42"/>
    <p:sldId id="311" r:id="rId43"/>
    <p:sldId id="316" r:id="rId4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3997">
          <p15:clr>
            <a:srgbClr val="A4A3A4"/>
          </p15:clr>
        </p15:guide>
        <p15:guide id="3" orient="horz" pos="232">
          <p15:clr>
            <a:srgbClr val="A4A3A4"/>
          </p15:clr>
        </p15:guide>
        <p15:guide id="4" pos="2880">
          <p15:clr>
            <a:srgbClr val="A4A3A4"/>
          </p15:clr>
        </p15:guide>
        <p15:guide id="5" pos="930">
          <p15:clr>
            <a:srgbClr val="A4A3A4"/>
          </p15:clr>
        </p15:guide>
        <p15:guide id="6" pos="385">
          <p15:clr>
            <a:srgbClr val="A4A3A4"/>
          </p15:clr>
        </p15:guide>
        <p15:guide id="7" pos="1020">
          <p15:clr>
            <a:srgbClr val="A4A3A4"/>
          </p15:clr>
        </p15:guide>
        <p15:guide id="8" pos="1565">
          <p15:clr>
            <a:srgbClr val="A4A3A4"/>
          </p15:clr>
        </p15:guide>
        <p15:guide id="9" pos="1655">
          <p15:clr>
            <a:srgbClr val="A4A3A4"/>
          </p15:clr>
        </p15:guide>
        <p15:guide id="10" pos="220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  <p15:guide id="13" pos="3470">
          <p15:clr>
            <a:srgbClr val="A4A3A4"/>
          </p15:clr>
        </p15:guide>
        <p15:guide id="14" pos="3560">
          <p15:clr>
            <a:srgbClr val="A4A3A4"/>
          </p15:clr>
        </p15:guide>
        <p15:guide id="15" pos="4105">
          <p15:clr>
            <a:srgbClr val="A4A3A4"/>
          </p15:clr>
        </p15:guide>
        <p15:guide id="16" pos="4195">
          <p15:clr>
            <a:srgbClr val="A4A3A4"/>
          </p15:clr>
        </p15:guide>
        <p15:guide id="17" pos="4740">
          <p15:clr>
            <a:srgbClr val="A4A3A4"/>
          </p15:clr>
        </p15:guide>
        <p15:guide id="18" pos="4830">
          <p15:clr>
            <a:srgbClr val="A4A3A4"/>
          </p15:clr>
        </p15:guide>
        <p15:guide id="19" pos="5375">
          <p15:clr>
            <a:srgbClr val="A4A3A4"/>
          </p15:clr>
        </p15:guide>
        <p15:guide id="20" pos="22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2F6"/>
    <a:srgbClr val="CCE4EE"/>
    <a:srgbClr val="FFFBEA"/>
    <a:srgbClr val="FFF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650" autoAdjust="0"/>
  </p:normalViewPr>
  <p:slideViewPr>
    <p:cSldViewPr snapToObjects="1" showGuides="1">
      <p:cViewPr>
        <p:scale>
          <a:sx n="125" d="100"/>
          <a:sy n="125" d="100"/>
        </p:scale>
        <p:origin x="1194" y="-54"/>
      </p:cViewPr>
      <p:guideLst>
        <p:guide orient="horz" pos="663"/>
        <p:guide orient="horz" pos="3997"/>
        <p:guide orient="horz" pos="232"/>
        <p:guide pos="2880"/>
        <p:guide pos="930"/>
        <p:guide pos="385"/>
        <p:guide pos="1020"/>
        <p:guide pos="1565"/>
        <p:guide pos="1655"/>
        <p:guide pos="2200"/>
        <p:guide pos="2835"/>
        <p:guide pos="2925"/>
        <p:guide pos="3470"/>
        <p:guide pos="3560"/>
        <p:guide pos="4105"/>
        <p:guide pos="4195"/>
        <p:guide pos="4740"/>
        <p:guide pos="4830"/>
        <p:guide pos="5375"/>
        <p:guide pos="229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54" d="100"/>
          <a:sy n="54" d="100"/>
        </p:scale>
        <p:origin x="-280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322C3-31D7-406C-9A34-392CD30099AB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6549A-D0F5-4FB8-8638-66E8EBF05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17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B84D4-D8DC-417B-A60F-ACE65A0B9482}" type="datetimeFigureOut">
              <a:rPr lang="ru-RU" smtClean="0"/>
              <a:t>01.02.2018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1D462-2570-4B3E-BBD2-0900B6EDD3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25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395413" y="2122750"/>
            <a:ext cx="4860000" cy="1080000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7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НАЗВАНИЕ ПРЕЗЕНТАЦИИ: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K=27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395413" y="3284984"/>
            <a:ext cx="4860000" cy="108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r>
              <a:rPr lang="en-US" dirty="0" smtClean="0"/>
              <a:t>, Segoe UI Medium, K=17</a:t>
            </a:r>
            <a:endParaRPr lang="ru-RU" dirty="0"/>
          </a:p>
        </p:txBody>
      </p:sp>
      <p:sp>
        <p:nvSpPr>
          <p:cNvPr id="41" name="Текст 40"/>
          <p:cNvSpPr>
            <a:spLocks noGrp="1"/>
          </p:cNvSpPr>
          <p:nvPr>
            <p:ph type="body" sz="quarter" idx="15" hasCustomPrompt="1"/>
          </p:nvPr>
        </p:nvSpPr>
        <p:spPr>
          <a:xfrm>
            <a:off x="6659563" y="801712"/>
            <a:ext cx="1873250" cy="53905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00" baseline="0">
                <a:solidFill>
                  <a:schemeClr val="tx2"/>
                </a:solidFill>
              </a:defRPr>
            </a:lvl1pPr>
            <a:lvl2pPr marL="457200" indent="0">
              <a:buNone/>
              <a:defRPr sz="900">
                <a:solidFill>
                  <a:schemeClr val="bg1"/>
                </a:solidFill>
              </a:defRPr>
            </a:lvl2pPr>
            <a:lvl3pPr marL="914400" indent="0">
              <a:buNone/>
              <a:defRPr sz="900">
                <a:solidFill>
                  <a:schemeClr val="bg1"/>
                </a:solidFill>
              </a:defRPr>
            </a:lvl3pPr>
            <a:lvl4pPr marL="1371600" indent="0">
              <a:buNone/>
              <a:defRPr sz="900">
                <a:solidFill>
                  <a:schemeClr val="bg1"/>
                </a:solidFill>
              </a:defRPr>
            </a:lvl4pPr>
            <a:lvl5pPr marL="1828800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2016: </a:t>
            </a:r>
            <a:r>
              <a:rPr lang="en-US" dirty="0" smtClean="0"/>
              <a:t>Segoe UI Medium, K=9</a:t>
            </a:r>
            <a:endParaRPr lang="ru-RU" dirty="0"/>
          </a:p>
        </p:txBody>
      </p:sp>
      <p:sp>
        <p:nvSpPr>
          <p:cNvPr id="43" name="Текст 42"/>
          <p:cNvSpPr>
            <a:spLocks noGrp="1"/>
          </p:cNvSpPr>
          <p:nvPr>
            <p:ph type="body" sz="quarter" idx="16" hasCustomPrompt="1"/>
          </p:nvPr>
        </p:nvSpPr>
        <p:spPr>
          <a:xfrm>
            <a:off x="1395412" y="4365625"/>
            <a:ext cx="4860000" cy="7429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 smtClean="0"/>
              <a:t>Отдел маркетинга: </a:t>
            </a:r>
            <a:r>
              <a:rPr lang="en-US" dirty="0" smtClean="0"/>
              <a:t>Segoe UI Light, K=12</a:t>
            </a:r>
            <a:endParaRPr lang="ru-RU" dirty="0"/>
          </a:p>
        </p:txBody>
      </p:sp>
      <p:sp>
        <p:nvSpPr>
          <p:cNvPr id="45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1395412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/>
          </a:p>
        </p:txBody>
      </p:sp>
      <p:pic>
        <p:nvPicPr>
          <p:cNvPr id="53" name="Picture 6" descr="F:\! РАБОЧАЯ\DEZ,A\SGK\дом_цветной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2" b="12615"/>
          <a:stretch/>
        </p:blipFill>
        <p:spPr bwMode="auto">
          <a:xfrm>
            <a:off x="4326005" y="2768385"/>
            <a:ext cx="4817996" cy="408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7" descr="F:\! РАБОЧАЯ\DEZ,A\SGK\дом_цветной_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3645024"/>
            <a:ext cx="985711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eivanova\Desktop\LOGO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60350"/>
            <a:ext cx="2319338" cy="7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2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Шмуцтитул_Yellow_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70756"/>
            <a:ext cx="4897437" cy="39640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НАЗВАНИЕ ПРЕЗЕНТАЦИИ: </a:t>
            </a:r>
            <a:r>
              <a:rPr lang="en-US" dirty="0" smtClean="0"/>
              <a:t>SEGOE UI,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НАЗВАНИЕ ПРЕЗЕНТАЦИИ: </a:t>
            </a:r>
            <a:r>
              <a:rPr lang="en-US" dirty="0" smtClean="0"/>
              <a:t>SEGOE UI, K=12</a:t>
            </a:r>
            <a:endParaRPr lang="ru-RU" dirty="0" smtClean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1052513"/>
            <a:ext cx="9144000" cy="58054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810811"/>
            <a:ext cx="4904258" cy="1432421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7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ШМУЦТИТУЛ: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</a:t>
            </a:r>
            <a:r>
              <a:rPr lang="ru-RU" b="1" dirty="0" smtClean="0"/>
              <a:t>7</a:t>
            </a:r>
            <a:endParaRPr lang="ru-RU" dirty="0"/>
          </a:p>
        </p:txBody>
      </p:sp>
      <p:pic>
        <p:nvPicPr>
          <p:cNvPr id="10" name="Picture 2" descr="F:\! РАБОЧАЯ\DEZ,A\SGK\grey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42" b="14203"/>
          <a:stretch/>
        </p:blipFill>
        <p:spPr bwMode="auto">
          <a:xfrm>
            <a:off x="5434675" y="3787853"/>
            <a:ext cx="3709326" cy="307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F:\! РАБОЧАЯ\DEZ,A\SGK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41" y="371160"/>
            <a:ext cx="1039499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345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Шмуцтитул_Yellow_вариан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810811"/>
            <a:ext cx="4904258" cy="1432421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7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ru-RU" b="1" dirty="0" smtClean="0"/>
              <a:t>ШМУЦТИТУЛ: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</a:t>
            </a:r>
            <a:r>
              <a:rPr lang="ru-RU" b="1" dirty="0" smtClean="0"/>
              <a:t>7</a:t>
            </a:r>
            <a:endParaRPr lang="ru-RU" dirty="0"/>
          </a:p>
        </p:txBody>
      </p:sp>
      <p:pic>
        <p:nvPicPr>
          <p:cNvPr id="8195" name="Picture 3" descr="F:\! РАБОЧАЯ\DEZ,A\SGK\дом прозрачный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b="45555"/>
          <a:stretch/>
        </p:blipFill>
        <p:spPr bwMode="auto">
          <a:xfrm>
            <a:off x="0" y="4761148"/>
            <a:ext cx="7308304" cy="20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F:\! РАБОЧАЯ\DEZ,A\SGK\дуга_желтая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102" y="0"/>
            <a:ext cx="21668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08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кстовый блок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5"/>
            <a:ext cx="7920522" cy="1036377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pic>
        <p:nvPicPr>
          <p:cNvPr id="20" name="Picture 4" descr="F:\! РАБОЧАЯ\DEZ,A\SGK\logo_gre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Рисунок 2"/>
          <p:cNvSpPr>
            <a:spLocks noGrp="1"/>
          </p:cNvSpPr>
          <p:nvPr>
            <p:ph type="pic" sz="quarter" idx="29"/>
          </p:nvPr>
        </p:nvSpPr>
        <p:spPr>
          <a:xfrm>
            <a:off x="604838" y="2097088"/>
            <a:ext cx="1879600" cy="187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ru-RU" dirty="0"/>
          </a:p>
        </p:txBody>
      </p:sp>
      <p:sp>
        <p:nvSpPr>
          <p:cNvPr id="21" name="Текст 15"/>
          <p:cNvSpPr>
            <a:spLocks noGrp="1"/>
          </p:cNvSpPr>
          <p:nvPr>
            <p:ph type="body" sz="quarter" idx="30" hasCustomPrompt="1"/>
          </p:nvPr>
        </p:nvSpPr>
        <p:spPr>
          <a:xfrm>
            <a:off x="2627313" y="2098215"/>
            <a:ext cx="1873250" cy="46668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 baseline="0">
                <a:latin typeface="+mj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Bold, K=11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Bold, K=11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2627313" y="2565400"/>
            <a:ext cx="1873250" cy="140368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lvl="1"/>
            <a:r>
              <a:rPr lang="ru-RU" dirty="0" smtClean="0"/>
              <a:t>Текст: </a:t>
            </a:r>
            <a:r>
              <a:rPr lang="en-US" dirty="0" smtClean="0"/>
              <a:t>Segoe UI Bold, K=10</a:t>
            </a:r>
            <a:endParaRPr lang="ru-RU" dirty="0" smtClean="0"/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32"/>
          </p:nvPr>
        </p:nvSpPr>
        <p:spPr>
          <a:xfrm>
            <a:off x="4643438" y="2097088"/>
            <a:ext cx="1873250" cy="187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ru-RU" dirty="0"/>
          </a:p>
        </p:txBody>
      </p:sp>
      <p:sp>
        <p:nvSpPr>
          <p:cNvPr id="23" name="Текст 15"/>
          <p:cNvSpPr>
            <a:spLocks noGrp="1"/>
          </p:cNvSpPr>
          <p:nvPr>
            <p:ph type="body" sz="quarter" idx="33" hasCustomPrompt="1"/>
          </p:nvPr>
        </p:nvSpPr>
        <p:spPr>
          <a:xfrm>
            <a:off x="6656387" y="2098215"/>
            <a:ext cx="1873250" cy="46668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 baseline="0">
                <a:latin typeface="+mj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Bold, K=11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Bold, K=11</a:t>
            </a:r>
            <a:endParaRPr lang="ru-RU" dirty="0" smtClean="0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6656387" y="2565400"/>
            <a:ext cx="1873250" cy="140368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lvl="1"/>
            <a:r>
              <a:rPr lang="ru-RU" dirty="0" smtClean="0"/>
              <a:t>Текст: </a:t>
            </a:r>
            <a:r>
              <a:rPr lang="en-US" dirty="0" smtClean="0"/>
              <a:t>Segoe UI Bold, K=10</a:t>
            </a:r>
            <a:endParaRPr lang="ru-RU" dirty="0" smtClean="0"/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35"/>
          </p:nvPr>
        </p:nvSpPr>
        <p:spPr>
          <a:xfrm>
            <a:off x="604838" y="4149080"/>
            <a:ext cx="1879600" cy="187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ru-RU" dirty="0"/>
          </a:p>
        </p:txBody>
      </p:sp>
      <p:sp>
        <p:nvSpPr>
          <p:cNvPr id="27" name="Текст 15"/>
          <p:cNvSpPr>
            <a:spLocks noGrp="1"/>
          </p:cNvSpPr>
          <p:nvPr>
            <p:ph type="body" sz="quarter" idx="36" hasCustomPrompt="1"/>
          </p:nvPr>
        </p:nvSpPr>
        <p:spPr>
          <a:xfrm>
            <a:off x="2627313" y="4150207"/>
            <a:ext cx="1873250" cy="46668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 baseline="0">
                <a:latin typeface="+mj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Bold, K=11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Bold, K=11</a:t>
            </a:r>
            <a:endParaRPr lang="ru-RU" dirty="0" smtClean="0"/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2627313" y="4617392"/>
            <a:ext cx="1873250" cy="140368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lvl="1"/>
            <a:r>
              <a:rPr lang="ru-RU" dirty="0" smtClean="0"/>
              <a:t>Текст: </a:t>
            </a:r>
            <a:r>
              <a:rPr lang="en-US" dirty="0" smtClean="0"/>
              <a:t>Segoe UI Bold, K=10</a:t>
            </a:r>
            <a:endParaRPr lang="ru-RU" dirty="0" smtClean="0"/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38"/>
          </p:nvPr>
        </p:nvSpPr>
        <p:spPr>
          <a:xfrm>
            <a:off x="4643438" y="4149080"/>
            <a:ext cx="1873250" cy="187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ru-RU" dirty="0"/>
          </a:p>
        </p:txBody>
      </p:sp>
      <p:sp>
        <p:nvSpPr>
          <p:cNvPr id="30" name="Текст 15"/>
          <p:cNvSpPr>
            <a:spLocks noGrp="1"/>
          </p:cNvSpPr>
          <p:nvPr>
            <p:ph type="body" sz="quarter" idx="39" hasCustomPrompt="1"/>
          </p:nvPr>
        </p:nvSpPr>
        <p:spPr>
          <a:xfrm>
            <a:off x="6656387" y="4150207"/>
            <a:ext cx="1873250" cy="46668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 baseline="0">
                <a:latin typeface="+mj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Bold, K=11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Bold, K=11</a:t>
            </a:r>
            <a:endParaRPr lang="ru-RU" dirty="0" smtClean="0"/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40" hasCustomPrompt="1"/>
          </p:nvPr>
        </p:nvSpPr>
        <p:spPr>
          <a:xfrm>
            <a:off x="6656387" y="4617392"/>
            <a:ext cx="1873250" cy="140368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K=10</a:t>
            </a:r>
          </a:p>
          <a:p>
            <a:pPr lvl="1"/>
            <a:r>
              <a:rPr lang="ru-RU" dirty="0" smtClean="0"/>
              <a:t>Текст: </a:t>
            </a:r>
            <a:r>
              <a:rPr lang="en-US" dirty="0" smtClean="0"/>
              <a:t>Segoe UI Bold, K=10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73650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кстовый блок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5"/>
            <a:ext cx="7920521" cy="1036377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pic>
        <p:nvPicPr>
          <p:cNvPr id="20" name="Picture 4" descr="F:\! РАБОЧАЯ\DEZ,A\SGK\logo_gre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Рисунок 2"/>
          <p:cNvSpPr>
            <a:spLocks noGrp="1"/>
          </p:cNvSpPr>
          <p:nvPr>
            <p:ph type="pic" sz="quarter" idx="29"/>
          </p:nvPr>
        </p:nvSpPr>
        <p:spPr>
          <a:xfrm>
            <a:off x="604366" y="3033088"/>
            <a:ext cx="3896197" cy="216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604367" y="2097088"/>
            <a:ext cx="3896196" cy="93600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 LIGHT, K=1</a:t>
            </a:r>
            <a:r>
              <a:rPr lang="ru-RU" dirty="0" smtClean="0"/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</a:t>
            </a:r>
            <a:r>
              <a:rPr lang="ru-RU" dirty="0" smtClean="0"/>
              <a:t>2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</a:t>
            </a:r>
            <a:r>
              <a:rPr lang="ru-RU" dirty="0" smtClean="0"/>
              <a:t>2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 LIGHT, K=1</a:t>
            </a:r>
            <a:r>
              <a:rPr lang="ru-RU" dirty="0" smtClean="0"/>
              <a:t>2</a:t>
            </a:r>
            <a:endParaRPr lang="en-US" dirty="0" smtClean="0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604366" y="5373216"/>
            <a:ext cx="3896197" cy="827832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  <p:sp>
        <p:nvSpPr>
          <p:cNvPr id="32" name="Рисунок 2"/>
          <p:cNvSpPr>
            <a:spLocks noGrp="1"/>
          </p:cNvSpPr>
          <p:nvPr>
            <p:ph type="pic" sz="quarter" idx="38"/>
          </p:nvPr>
        </p:nvSpPr>
        <p:spPr>
          <a:xfrm>
            <a:off x="4643389" y="3033088"/>
            <a:ext cx="3889424" cy="216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ru-RU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39" hasCustomPrompt="1"/>
          </p:nvPr>
        </p:nvSpPr>
        <p:spPr>
          <a:xfrm>
            <a:off x="4643389" y="5373216"/>
            <a:ext cx="3889424" cy="827832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</p:spTree>
    <p:extLst>
      <p:ext uri="{BB962C8B-B14F-4D97-AF65-F5344CB8AC3E}">
        <p14:creationId xmlns:p14="http://schemas.microsoft.com/office/powerpoint/2010/main" val="3856176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овый блок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pic>
        <p:nvPicPr>
          <p:cNvPr id="20" name="Picture 4" descr="F:\! РАБОЧАЯ\DEZ,A\SGK\logo_gre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Рисунок 2"/>
          <p:cNvSpPr>
            <a:spLocks noGrp="1"/>
          </p:cNvSpPr>
          <p:nvPr>
            <p:ph type="pic" sz="quarter" idx="29"/>
          </p:nvPr>
        </p:nvSpPr>
        <p:spPr>
          <a:xfrm>
            <a:off x="604366" y="2097088"/>
            <a:ext cx="5912322" cy="4248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40" hasCustomPrompt="1"/>
          </p:nvPr>
        </p:nvSpPr>
        <p:spPr>
          <a:xfrm>
            <a:off x="611188" y="1239838"/>
            <a:ext cx="5905500" cy="857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700">
                <a:latin typeface="+mj-lt"/>
              </a:defRPr>
            </a:lvl2pPr>
            <a:lvl3pPr marL="914400" indent="0">
              <a:buNone/>
              <a:defRPr sz="1700">
                <a:latin typeface="+mj-lt"/>
              </a:defRPr>
            </a:lvl3pPr>
            <a:lvl4pPr marL="1371600" indent="0">
              <a:buNone/>
              <a:defRPr sz="1700">
                <a:latin typeface="+mj-lt"/>
              </a:defRPr>
            </a:lvl4pPr>
            <a:lvl5pPr marL="1828800" indent="0">
              <a:buNone/>
              <a:defRPr sz="1700">
                <a:latin typeface="+mj-lt"/>
              </a:defRPr>
            </a:lvl5pPr>
          </a:lstStyle>
          <a:p>
            <a:pPr lvl="0"/>
            <a:r>
              <a:rPr lang="ru-RU" dirty="0" smtClean="0"/>
              <a:t>ПОДЗАГОЛОВОК: </a:t>
            </a:r>
            <a:r>
              <a:rPr lang="en-US" dirty="0" smtClean="0"/>
              <a:t>SEGOE UI MEDIUM, K=17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41" hasCustomPrompt="1"/>
          </p:nvPr>
        </p:nvSpPr>
        <p:spPr>
          <a:xfrm>
            <a:off x="6659563" y="2097088"/>
            <a:ext cx="1865312" cy="11874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baseline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solidFill>
                  <a:schemeClr val="tx2"/>
                </a:solidFill>
                <a:latin typeface="+mj-lt"/>
              </a:defRPr>
            </a:lvl2pPr>
            <a:lvl3pPr>
              <a:defRPr b="1">
                <a:solidFill>
                  <a:schemeClr val="tx2"/>
                </a:solidFill>
                <a:latin typeface="+mj-lt"/>
              </a:defRPr>
            </a:lvl3pPr>
            <a:lvl4pPr>
              <a:defRPr b="1">
                <a:solidFill>
                  <a:schemeClr val="tx2"/>
                </a:solidFill>
                <a:latin typeface="+mj-lt"/>
              </a:defRPr>
            </a:lvl4pPr>
            <a:lvl5pPr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ru-RU" dirty="0" smtClean="0"/>
              <a:t>ЦИФРЫ: </a:t>
            </a:r>
            <a:r>
              <a:rPr lang="en-US" dirty="0" smtClean="0"/>
              <a:t> Segoe UI Bold, K=24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42" hasCustomPrompt="1"/>
          </p:nvPr>
        </p:nvSpPr>
        <p:spPr>
          <a:xfrm>
            <a:off x="6659563" y="3284539"/>
            <a:ext cx="1865312" cy="828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>
                <a:solidFill>
                  <a:schemeClr val="tx2"/>
                </a:solidFill>
              </a:defRPr>
            </a:lvl2pPr>
            <a:lvl3pPr marL="914400" indent="0">
              <a:buNone/>
              <a:defRPr sz="100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43" hasCustomPrompt="1"/>
          </p:nvPr>
        </p:nvSpPr>
        <p:spPr>
          <a:xfrm>
            <a:off x="6659563" y="4329249"/>
            <a:ext cx="1865312" cy="11874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baseline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solidFill>
                  <a:schemeClr val="tx2"/>
                </a:solidFill>
                <a:latin typeface="+mj-lt"/>
              </a:defRPr>
            </a:lvl2pPr>
            <a:lvl3pPr>
              <a:defRPr b="1">
                <a:solidFill>
                  <a:schemeClr val="tx2"/>
                </a:solidFill>
                <a:latin typeface="+mj-lt"/>
              </a:defRPr>
            </a:lvl3pPr>
            <a:lvl4pPr>
              <a:defRPr b="1">
                <a:solidFill>
                  <a:schemeClr val="tx2"/>
                </a:solidFill>
                <a:latin typeface="+mj-lt"/>
              </a:defRPr>
            </a:lvl4pPr>
            <a:lvl5pPr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ru-RU" dirty="0" smtClean="0"/>
              <a:t>ЦИФРЫ: </a:t>
            </a:r>
            <a:r>
              <a:rPr lang="en-US" dirty="0" smtClean="0"/>
              <a:t> Segoe UI Bold, K=24</a:t>
            </a:r>
            <a:endParaRPr lang="ru-RU" dirty="0"/>
          </a:p>
        </p:txBody>
      </p:sp>
      <p:sp>
        <p:nvSpPr>
          <p:cNvPr id="22" name="Текст 8"/>
          <p:cNvSpPr>
            <a:spLocks noGrp="1"/>
          </p:cNvSpPr>
          <p:nvPr>
            <p:ph type="body" sz="quarter" idx="44" hasCustomPrompt="1"/>
          </p:nvPr>
        </p:nvSpPr>
        <p:spPr>
          <a:xfrm>
            <a:off x="6659563" y="5516700"/>
            <a:ext cx="1865312" cy="828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000">
                <a:solidFill>
                  <a:schemeClr val="tx2"/>
                </a:solidFill>
              </a:defRPr>
            </a:lvl2pPr>
            <a:lvl3pPr marL="914400" indent="0">
              <a:buNone/>
              <a:defRPr sz="100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6659563" y="4113076"/>
            <a:ext cx="18732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142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Шмуцтитул_Blue_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70756"/>
            <a:ext cx="4897437" cy="39640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НАЗВАНИЕ ПРЕЗЕНТАЦИИ: </a:t>
            </a:r>
            <a:r>
              <a:rPr lang="en-US" dirty="0" smtClean="0"/>
              <a:t>SEGOE UI,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НАЗВАНИЕ ПРЕЗЕНТАЦИИ: </a:t>
            </a:r>
            <a:r>
              <a:rPr lang="en-US" dirty="0" smtClean="0"/>
              <a:t>SEGOE UI, K=12</a:t>
            </a:r>
            <a:endParaRPr lang="ru-RU" dirty="0" smtClean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1052513"/>
            <a:ext cx="9144000" cy="58054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 descr="F:\! РАБОЧАЯ\DEZ,A\SGK\mono_1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47" b="14208"/>
          <a:stretch/>
        </p:blipFill>
        <p:spPr bwMode="auto">
          <a:xfrm>
            <a:off x="5436097" y="3789041"/>
            <a:ext cx="3707904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810811"/>
            <a:ext cx="4904258" cy="1432421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7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ru-RU" b="1" dirty="0" smtClean="0"/>
              <a:t>ШМУЦТИТУЛ: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</a:t>
            </a:r>
            <a:r>
              <a:rPr lang="ru-RU" b="1" dirty="0" smtClean="0"/>
              <a:t>7</a:t>
            </a:r>
            <a:endParaRPr lang="ru-RU" dirty="0"/>
          </a:p>
        </p:txBody>
      </p:sp>
      <p:pic>
        <p:nvPicPr>
          <p:cNvPr id="10" name="Picture 5" descr="F:\! РАБОЧАЯ\DEZ,A\SGK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41" y="371160"/>
            <a:ext cx="1039499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89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Шмуцтитул_Blue_вариан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810811"/>
            <a:ext cx="4904258" cy="1432421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7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ru-RU" b="1" dirty="0" smtClean="0"/>
              <a:t>ШМУЦТИТУЛ: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</a:t>
            </a:r>
            <a:r>
              <a:rPr lang="ru-RU" b="1" dirty="0" smtClean="0"/>
              <a:t>7</a:t>
            </a:r>
            <a:endParaRPr lang="ru-RU" dirty="0"/>
          </a:p>
        </p:txBody>
      </p:sp>
      <p:pic>
        <p:nvPicPr>
          <p:cNvPr id="8195" name="Picture 3" descr="F:\! РАБОЧАЯ\DEZ,A\SGK\дом прозрачный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b="45555"/>
          <a:stretch/>
        </p:blipFill>
        <p:spPr bwMode="auto">
          <a:xfrm>
            <a:off x="0" y="4761148"/>
            <a:ext cx="7308304" cy="20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F:\! РАБОЧАЯ\DEZ,A\SGK\дуга_синяя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060" y="0"/>
            <a:ext cx="21668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016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екстовый блок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5"/>
            <a:ext cx="7928445" cy="1036377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604367" y="2097088"/>
            <a:ext cx="3896196" cy="50382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latin typeface="+mj-lt"/>
              </a:defRPr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Заголовок таблицы: </a:t>
            </a:r>
            <a:r>
              <a:rPr lang="en-US" dirty="0" smtClean="0"/>
              <a:t>Segoe UI Bold, K=1</a:t>
            </a:r>
            <a:r>
              <a:rPr lang="ru-RU" dirty="0" smtClean="0"/>
              <a:t>2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pic>
        <p:nvPicPr>
          <p:cNvPr id="16" name="Picture 2" descr="F:\! РАБОЧАЯ\DEZ,A\SGK\logo_белое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604366" y="4977172"/>
            <a:ext cx="4904259" cy="827832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39" hasCustomPrompt="1"/>
          </p:nvPr>
        </p:nvSpPr>
        <p:spPr>
          <a:xfrm>
            <a:off x="5651499" y="4977172"/>
            <a:ext cx="2881313" cy="827832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</p:spTree>
    <p:extLst>
      <p:ext uri="{BB962C8B-B14F-4D97-AF65-F5344CB8AC3E}">
        <p14:creationId xmlns:p14="http://schemas.microsoft.com/office/powerpoint/2010/main" val="3772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екстовый блок_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5"/>
            <a:ext cx="7928445" cy="1036377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604367" y="2097088"/>
            <a:ext cx="2888133" cy="50382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latin typeface="+mj-lt"/>
              </a:defRPr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Заголовок диаграммы: </a:t>
            </a:r>
            <a:r>
              <a:rPr lang="en-US" dirty="0" smtClean="0"/>
              <a:t>Segoe UI Bold, K=1</a:t>
            </a:r>
            <a:r>
              <a:rPr lang="ru-RU" dirty="0" smtClean="0"/>
              <a:t>2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pic>
        <p:nvPicPr>
          <p:cNvPr id="16" name="Picture 2" descr="F:\! РАБОЧАЯ\DEZ,A\SGK\logo_белое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4643438" y="4437112"/>
            <a:ext cx="1858330" cy="827832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39" hasCustomPrompt="1"/>
          </p:nvPr>
        </p:nvSpPr>
        <p:spPr>
          <a:xfrm>
            <a:off x="6659563" y="4437112"/>
            <a:ext cx="1873249" cy="827832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40" hasCustomPrompt="1"/>
          </p:nvPr>
        </p:nvSpPr>
        <p:spPr>
          <a:xfrm>
            <a:off x="604367" y="2600908"/>
            <a:ext cx="2888133" cy="50382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</a:t>
            </a:r>
            <a:r>
              <a:rPr lang="ru-RU" dirty="0" smtClean="0"/>
              <a:t>0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41" hasCustomPrompt="1"/>
          </p:nvPr>
        </p:nvSpPr>
        <p:spPr>
          <a:xfrm>
            <a:off x="3481884" y="4437112"/>
            <a:ext cx="900571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Маркер: </a:t>
            </a:r>
            <a:r>
              <a:rPr lang="en-US" dirty="0" smtClean="0"/>
              <a:t>Segoe UI Light, K=7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42" hasCustomPrompt="1"/>
          </p:nvPr>
        </p:nvSpPr>
        <p:spPr>
          <a:xfrm>
            <a:off x="3481884" y="4737844"/>
            <a:ext cx="900571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Маркер: </a:t>
            </a:r>
            <a:r>
              <a:rPr lang="en-US" dirty="0" smtClean="0"/>
              <a:t>Segoe UI Light, K=7</a:t>
            </a:r>
          </a:p>
        </p:txBody>
      </p:sp>
    </p:spTree>
    <p:extLst>
      <p:ext uri="{BB962C8B-B14F-4D97-AF65-F5344CB8AC3E}">
        <p14:creationId xmlns:p14="http://schemas.microsoft.com/office/powerpoint/2010/main" val="3326566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екстовый блок_граф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5"/>
            <a:ext cx="7928445" cy="1036377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604367" y="2097088"/>
            <a:ext cx="2888133" cy="50382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latin typeface="+mj-lt"/>
              </a:defRPr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Заголовок графика: </a:t>
            </a:r>
            <a:r>
              <a:rPr lang="en-US" dirty="0" smtClean="0"/>
              <a:t>Segoe UI Bold, K=1</a:t>
            </a:r>
            <a:r>
              <a:rPr lang="ru-RU" dirty="0" smtClean="0"/>
              <a:t>2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pic>
        <p:nvPicPr>
          <p:cNvPr id="16" name="Picture 2" descr="F:\! РАБОЧАЯ\DEZ,A\SGK\logo_белое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604367" y="5589240"/>
            <a:ext cx="2888133" cy="731702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38" hasCustomPrompt="1"/>
          </p:nvPr>
        </p:nvSpPr>
        <p:spPr>
          <a:xfrm>
            <a:off x="7308303" y="3537012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9" hasCustomPrompt="1"/>
          </p:nvPr>
        </p:nvSpPr>
        <p:spPr>
          <a:xfrm>
            <a:off x="7308303" y="3825044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40" hasCustomPrompt="1"/>
          </p:nvPr>
        </p:nvSpPr>
        <p:spPr>
          <a:xfrm>
            <a:off x="7308303" y="4113076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41" hasCustomPrompt="1"/>
          </p:nvPr>
        </p:nvSpPr>
        <p:spPr>
          <a:xfrm>
            <a:off x="7308303" y="4401108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42" hasCustomPrompt="1"/>
          </p:nvPr>
        </p:nvSpPr>
        <p:spPr>
          <a:xfrm>
            <a:off x="7308303" y="4689140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43" hasCustomPrompt="1"/>
          </p:nvPr>
        </p:nvSpPr>
        <p:spPr>
          <a:xfrm>
            <a:off x="7308303" y="4977172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</p:spTree>
    <p:extLst>
      <p:ext uri="{BB962C8B-B14F-4D97-AF65-F5344CB8AC3E}">
        <p14:creationId xmlns:p14="http://schemas.microsoft.com/office/powerpoint/2010/main" val="45428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_MONOHR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:\! РАБОЧАЯ\DEZ,A\SGK\mon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489" y="3170561"/>
            <a:ext cx="4660415" cy="36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395413" y="2122750"/>
            <a:ext cx="4860000" cy="1080000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7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ru-RU" b="1" dirty="0" smtClean="0"/>
              <a:t>НАЗВАНИЕ ПРЕЗЕНТАЦИИ: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K=27</a:t>
            </a:r>
            <a:endParaRPr lang="ru-RU" dirty="0"/>
          </a:p>
        </p:txBody>
      </p:sp>
      <p:sp>
        <p:nvSpPr>
          <p:cNvPr id="14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395413" y="3284984"/>
            <a:ext cx="4860000" cy="108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700" b="0" i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r>
              <a:rPr lang="en-US" dirty="0" smtClean="0"/>
              <a:t>, Segoe UI Medium, K=17</a:t>
            </a:r>
            <a:endParaRPr lang="ru-RU" dirty="0"/>
          </a:p>
        </p:txBody>
      </p:sp>
      <p:sp>
        <p:nvSpPr>
          <p:cNvPr id="15" name="Текст 40"/>
          <p:cNvSpPr>
            <a:spLocks noGrp="1"/>
          </p:cNvSpPr>
          <p:nvPr>
            <p:ph type="body" sz="quarter" idx="15" hasCustomPrompt="1"/>
          </p:nvPr>
        </p:nvSpPr>
        <p:spPr>
          <a:xfrm>
            <a:off x="6659563" y="801712"/>
            <a:ext cx="1873250" cy="53905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None/>
              <a:defRPr sz="900">
                <a:solidFill>
                  <a:schemeClr val="bg1"/>
                </a:solidFill>
              </a:defRPr>
            </a:lvl2pPr>
            <a:lvl3pPr marL="914400" indent="0">
              <a:buNone/>
              <a:defRPr sz="900">
                <a:solidFill>
                  <a:schemeClr val="bg1"/>
                </a:solidFill>
              </a:defRPr>
            </a:lvl3pPr>
            <a:lvl4pPr marL="1371600" indent="0">
              <a:buNone/>
              <a:defRPr sz="900">
                <a:solidFill>
                  <a:schemeClr val="bg1"/>
                </a:solidFill>
              </a:defRPr>
            </a:lvl4pPr>
            <a:lvl5pPr marL="1828800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2016: </a:t>
            </a:r>
            <a:r>
              <a:rPr lang="en-US" dirty="0" smtClean="0"/>
              <a:t>Segoe UI Medium, K=9</a:t>
            </a:r>
            <a:endParaRPr lang="ru-RU" dirty="0"/>
          </a:p>
        </p:txBody>
      </p:sp>
      <p:sp>
        <p:nvSpPr>
          <p:cNvPr id="16" name="Текст 42"/>
          <p:cNvSpPr>
            <a:spLocks noGrp="1"/>
          </p:cNvSpPr>
          <p:nvPr>
            <p:ph type="body" sz="quarter" idx="16" hasCustomPrompt="1"/>
          </p:nvPr>
        </p:nvSpPr>
        <p:spPr>
          <a:xfrm>
            <a:off x="1395412" y="4365625"/>
            <a:ext cx="4860000" cy="7429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 smtClean="0"/>
              <a:t>Отдел маркетинга: </a:t>
            </a:r>
            <a:r>
              <a:rPr lang="en-US" dirty="0" smtClean="0"/>
              <a:t>Segoe UI Light, K=12</a:t>
            </a:r>
            <a:endParaRPr lang="ru-RU" dirty="0"/>
          </a:p>
        </p:txBody>
      </p:sp>
      <p:sp>
        <p:nvSpPr>
          <p:cNvPr id="17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1395412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/>
          </a:p>
        </p:txBody>
      </p:sp>
      <p:pic>
        <p:nvPicPr>
          <p:cNvPr id="18" name="Picture 5" descr="F:\! РАБОЧАЯ\DEZ,A\SGK\logo_0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14175"/>
            <a:ext cx="2092227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43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екстовый блок_Grey_граф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5"/>
            <a:ext cx="7928445" cy="1036377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604367" y="2097088"/>
            <a:ext cx="2888133" cy="50382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latin typeface="+mj-lt"/>
              </a:defRPr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Заголовок графика: </a:t>
            </a:r>
            <a:r>
              <a:rPr lang="en-US" dirty="0" smtClean="0"/>
              <a:t>Segoe UI Bold, K=1</a:t>
            </a:r>
            <a:r>
              <a:rPr lang="ru-RU" dirty="0" smtClean="0"/>
              <a:t>2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pic>
        <p:nvPicPr>
          <p:cNvPr id="16" name="Picture 2" descr="F:\! РАБОЧАЯ\DEZ,A\SGK\logo_белое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4"/>
          <p:cNvSpPr>
            <a:spLocks noGrp="1"/>
          </p:cNvSpPr>
          <p:nvPr>
            <p:ph type="body" sz="quarter" idx="38" hasCustomPrompt="1"/>
          </p:nvPr>
        </p:nvSpPr>
        <p:spPr>
          <a:xfrm>
            <a:off x="7308303" y="3537012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39" hasCustomPrompt="1"/>
          </p:nvPr>
        </p:nvSpPr>
        <p:spPr>
          <a:xfrm>
            <a:off x="7308303" y="3825044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40" hasCustomPrompt="1"/>
          </p:nvPr>
        </p:nvSpPr>
        <p:spPr>
          <a:xfrm>
            <a:off x="7308303" y="4113076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41" hasCustomPrompt="1"/>
          </p:nvPr>
        </p:nvSpPr>
        <p:spPr>
          <a:xfrm>
            <a:off x="7308303" y="4401108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42" hasCustomPrompt="1"/>
          </p:nvPr>
        </p:nvSpPr>
        <p:spPr>
          <a:xfrm>
            <a:off x="7308303" y="4689140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43" hasCustomPrompt="1"/>
          </p:nvPr>
        </p:nvSpPr>
        <p:spPr>
          <a:xfrm>
            <a:off x="7308303" y="4977172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K=7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604367" y="5589240"/>
            <a:ext cx="2888133" cy="731702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</p:spTree>
    <p:extLst>
      <p:ext uri="{BB962C8B-B14F-4D97-AF65-F5344CB8AC3E}">
        <p14:creationId xmlns:p14="http://schemas.microsoft.com/office/powerpoint/2010/main" val="28995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екстовый блок_графи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6"/>
            <a:ext cx="7928445" cy="607752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604367" y="2097088"/>
            <a:ext cx="3896196" cy="50382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latin typeface="+mj-lt"/>
              </a:defRPr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Заголовок графика: </a:t>
            </a:r>
            <a:r>
              <a:rPr lang="en-US" dirty="0" smtClean="0"/>
              <a:t>Segoe UI Bold, K=1</a:t>
            </a:r>
            <a:r>
              <a:rPr lang="ru-RU" dirty="0" smtClean="0"/>
              <a:t>4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pic>
        <p:nvPicPr>
          <p:cNvPr id="16" name="Picture 2" descr="F:\! РАБОЧАЯ\DEZ,A\SGK\logo_белое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6643404" y="4346314"/>
            <a:ext cx="1889410" cy="827832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40" hasCustomPrompt="1"/>
          </p:nvPr>
        </p:nvSpPr>
        <p:spPr>
          <a:xfrm>
            <a:off x="611188" y="1660607"/>
            <a:ext cx="5905500" cy="4364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700">
                <a:latin typeface="+mj-lt"/>
              </a:defRPr>
            </a:lvl2pPr>
            <a:lvl3pPr marL="914400" indent="0">
              <a:buNone/>
              <a:defRPr sz="1700">
                <a:latin typeface="+mj-lt"/>
              </a:defRPr>
            </a:lvl3pPr>
            <a:lvl4pPr marL="1371600" indent="0">
              <a:buNone/>
              <a:defRPr sz="1700">
                <a:latin typeface="+mj-lt"/>
              </a:defRPr>
            </a:lvl4pPr>
            <a:lvl5pPr marL="1828800" indent="0">
              <a:buNone/>
              <a:defRPr sz="1700">
                <a:latin typeface="+mj-lt"/>
              </a:defRPr>
            </a:lvl5pPr>
          </a:lstStyle>
          <a:p>
            <a:pPr lvl="0"/>
            <a:r>
              <a:rPr lang="ru-RU" dirty="0" smtClean="0"/>
              <a:t>ПОДЗАГОЛОВОК: </a:t>
            </a:r>
            <a:r>
              <a:rPr lang="en-US" dirty="0" smtClean="0"/>
              <a:t>SEGOE UI MEDIUM, K=17</a:t>
            </a:r>
            <a:endParaRPr lang="ru-RU" dirty="0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38" hasCustomPrompt="1"/>
          </p:nvPr>
        </p:nvSpPr>
        <p:spPr>
          <a:xfrm>
            <a:off x="899592" y="5589240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Маркер: </a:t>
            </a:r>
            <a:r>
              <a:rPr lang="en-US" dirty="0" smtClean="0"/>
              <a:t>Segoe UI Light, K=7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9" hasCustomPrompt="1"/>
          </p:nvPr>
        </p:nvSpPr>
        <p:spPr>
          <a:xfrm>
            <a:off x="899592" y="5877272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Маркер: </a:t>
            </a:r>
            <a:r>
              <a:rPr lang="en-US" dirty="0" smtClean="0"/>
              <a:t>Segoe UI Light, K=7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41" hasCustomPrompt="1"/>
          </p:nvPr>
        </p:nvSpPr>
        <p:spPr>
          <a:xfrm>
            <a:off x="2627313" y="5589240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Маркер: </a:t>
            </a:r>
            <a:r>
              <a:rPr lang="en-US" dirty="0" smtClean="0"/>
              <a:t>Segoe UI Light, K=7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42" hasCustomPrompt="1"/>
          </p:nvPr>
        </p:nvSpPr>
        <p:spPr>
          <a:xfrm>
            <a:off x="2627313" y="5877272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Маркер: </a:t>
            </a:r>
            <a:r>
              <a:rPr lang="en-US" dirty="0" smtClean="0"/>
              <a:t>Segoe UI Light, K=7</a:t>
            </a:r>
          </a:p>
        </p:txBody>
      </p:sp>
    </p:spTree>
    <p:extLst>
      <p:ext uri="{BB962C8B-B14F-4D97-AF65-F5344CB8AC3E}">
        <p14:creationId xmlns:p14="http://schemas.microsoft.com/office/powerpoint/2010/main" val="1188389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екстовый блок_графи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6"/>
            <a:ext cx="7928445" cy="607752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604367" y="2097088"/>
            <a:ext cx="3896196" cy="50382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latin typeface="+mj-lt"/>
              </a:defRPr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Заголовок графика: </a:t>
            </a:r>
            <a:r>
              <a:rPr lang="en-US" dirty="0" smtClean="0"/>
              <a:t>Segoe UI Bold, K=1</a:t>
            </a:r>
            <a:r>
              <a:rPr lang="ru-RU" dirty="0" smtClean="0"/>
              <a:t>4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pic>
        <p:nvPicPr>
          <p:cNvPr id="16" name="Picture 2" descr="F:\! РАБОЧАЯ\DEZ,A\SGK\logo_белое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6643404" y="4346314"/>
            <a:ext cx="1889410" cy="827832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 описания: </a:t>
            </a:r>
            <a:r>
              <a:rPr lang="en-US" dirty="0" smtClean="0"/>
              <a:t>Segoe UI Light, K=10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40" hasCustomPrompt="1"/>
          </p:nvPr>
        </p:nvSpPr>
        <p:spPr>
          <a:xfrm>
            <a:off x="611188" y="1660607"/>
            <a:ext cx="5905500" cy="4364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700">
                <a:latin typeface="+mj-lt"/>
              </a:defRPr>
            </a:lvl2pPr>
            <a:lvl3pPr marL="914400" indent="0">
              <a:buNone/>
              <a:defRPr sz="1700">
                <a:latin typeface="+mj-lt"/>
              </a:defRPr>
            </a:lvl3pPr>
            <a:lvl4pPr marL="1371600" indent="0">
              <a:buNone/>
              <a:defRPr sz="1700">
                <a:latin typeface="+mj-lt"/>
              </a:defRPr>
            </a:lvl4pPr>
            <a:lvl5pPr marL="1828800" indent="0">
              <a:buNone/>
              <a:defRPr sz="1700">
                <a:latin typeface="+mj-lt"/>
              </a:defRPr>
            </a:lvl5pPr>
          </a:lstStyle>
          <a:p>
            <a:pPr lvl="0"/>
            <a:r>
              <a:rPr lang="ru-RU" dirty="0" smtClean="0"/>
              <a:t>ПОДЗАГОЛОВОК: </a:t>
            </a:r>
            <a:r>
              <a:rPr lang="en-US" dirty="0" smtClean="0"/>
              <a:t>SEGOE UI MEDIUM, K=17</a:t>
            </a:r>
            <a:endParaRPr lang="ru-RU" dirty="0"/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38" hasCustomPrompt="1"/>
          </p:nvPr>
        </p:nvSpPr>
        <p:spPr>
          <a:xfrm>
            <a:off x="899592" y="5589240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Маркер: </a:t>
            </a:r>
            <a:r>
              <a:rPr lang="en-US" dirty="0" smtClean="0"/>
              <a:t>Segoe UI Light, K=7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9" hasCustomPrompt="1"/>
          </p:nvPr>
        </p:nvSpPr>
        <p:spPr>
          <a:xfrm>
            <a:off x="899592" y="5877272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Маркер: </a:t>
            </a:r>
            <a:r>
              <a:rPr lang="en-US" dirty="0" smtClean="0"/>
              <a:t>Segoe UI Light, K=7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41" hasCustomPrompt="1"/>
          </p:nvPr>
        </p:nvSpPr>
        <p:spPr>
          <a:xfrm>
            <a:off x="2627313" y="5589240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Маркер: </a:t>
            </a:r>
            <a:r>
              <a:rPr lang="en-US" dirty="0" smtClean="0"/>
              <a:t>Segoe UI Light, K=7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42" hasCustomPrompt="1"/>
          </p:nvPr>
        </p:nvSpPr>
        <p:spPr>
          <a:xfrm>
            <a:off x="2627313" y="5877272"/>
            <a:ext cx="1224137" cy="21602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egoe UI Light" panose="020B0502040204020203" pitchFamily="34" charset="0"/>
              <a:buNone/>
              <a:tabLst/>
              <a:defRPr sz="700" baseline="0"/>
            </a:lvl1pPr>
            <a:lvl2pPr marL="0" indent="0">
              <a:buNone/>
              <a:defRPr sz="1000" b="1" baseline="0">
                <a:latin typeface="+mj-lt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ru-RU" dirty="0" smtClean="0"/>
              <a:t>Маркер: </a:t>
            </a:r>
            <a:r>
              <a:rPr lang="en-US" dirty="0" smtClean="0"/>
              <a:t>Segoe UI Light, K=7</a:t>
            </a:r>
          </a:p>
        </p:txBody>
      </p:sp>
      <p:grpSp>
        <p:nvGrpSpPr>
          <p:cNvPr id="35" name="Группа 34"/>
          <p:cNvGrpSpPr/>
          <p:nvPr userDrawn="1"/>
        </p:nvGrpSpPr>
        <p:grpSpPr>
          <a:xfrm>
            <a:off x="2285756" y="5806320"/>
            <a:ext cx="288000" cy="288000"/>
            <a:chOff x="5498612" y="2826167"/>
            <a:chExt cx="288000" cy="288000"/>
          </a:xfrm>
        </p:grpSpPr>
        <p:grpSp>
          <p:nvGrpSpPr>
            <p:cNvPr id="36" name="Группа 35"/>
            <p:cNvGrpSpPr/>
            <p:nvPr/>
          </p:nvGrpSpPr>
          <p:grpSpPr>
            <a:xfrm>
              <a:off x="5498612" y="2826167"/>
              <a:ext cx="288000" cy="288000"/>
              <a:chOff x="7187001" y="2497733"/>
              <a:chExt cx="504056" cy="504056"/>
            </a:xfrm>
          </p:grpSpPr>
          <p:sp>
            <p:nvSpPr>
              <p:cNvPr id="38" name="Овал 37"/>
              <p:cNvSpPr/>
              <p:nvPr/>
            </p:nvSpPr>
            <p:spPr>
              <a:xfrm>
                <a:off x="7245197" y="2551762"/>
                <a:ext cx="396001" cy="3960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Овал 38"/>
              <p:cNvSpPr/>
              <p:nvPr/>
            </p:nvSpPr>
            <p:spPr>
              <a:xfrm>
                <a:off x="7187001" y="2497733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0" name="Овал 39"/>
              <p:cNvSpPr/>
              <p:nvPr/>
            </p:nvSpPr>
            <p:spPr>
              <a:xfrm>
                <a:off x="7187001" y="2497733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2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1" name="Овал 40"/>
              <p:cNvSpPr/>
              <p:nvPr/>
            </p:nvSpPr>
            <p:spPr>
              <a:xfrm>
                <a:off x="7245197" y="2551762"/>
                <a:ext cx="396001" cy="396001"/>
              </a:xfrm>
              <a:prstGeom prst="ellipse">
                <a:avLst/>
              </a:prstGeom>
              <a:solidFill>
                <a:schemeClr val="bg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7" name="Овал 36"/>
            <p:cNvSpPr/>
            <p:nvPr/>
          </p:nvSpPr>
          <p:spPr>
            <a:xfrm>
              <a:off x="5596279" y="2921453"/>
              <a:ext cx="97428" cy="974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1" name="Овал 50"/>
          <p:cNvSpPr/>
          <p:nvPr/>
        </p:nvSpPr>
        <p:spPr>
          <a:xfrm>
            <a:off x="2381042" y="5594526"/>
            <a:ext cx="97428" cy="974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604367" y="5625244"/>
            <a:ext cx="234000" cy="5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 userDrawn="1"/>
        </p:nvSpPr>
        <p:spPr>
          <a:xfrm>
            <a:off x="604367" y="5904272"/>
            <a:ext cx="234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иаграмма 3"/>
          <p:cNvSpPr>
            <a:spLocks noGrp="1"/>
          </p:cNvSpPr>
          <p:nvPr>
            <p:ph type="chart" sz="quarter" idx="43"/>
          </p:nvPr>
        </p:nvSpPr>
        <p:spPr>
          <a:xfrm>
            <a:off x="611188" y="2960688"/>
            <a:ext cx="5905500" cy="2376487"/>
          </a:xfrm>
        </p:spPr>
        <p:txBody>
          <a:bodyPr>
            <a:normAutofit/>
          </a:bodyPr>
          <a:lstStyle>
            <a:lvl1pPr>
              <a:defRPr sz="1400" b="1">
                <a:latin typeface="+mj-lt"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601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70756"/>
            <a:ext cx="4897437" cy="39640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ЗАГОЛОВОК РАЗДЕЛА: </a:t>
            </a:r>
            <a:r>
              <a:rPr lang="en-US" dirty="0" smtClean="0"/>
              <a:t>SEGOE UI, K=12</a:t>
            </a:r>
            <a:endParaRPr lang="ru-RU" dirty="0" smtClean="0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47775"/>
            <a:ext cx="7928446" cy="1036377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58863" y="2096852"/>
            <a:ext cx="3563937" cy="41225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latin typeface="+mj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0" name="Текст 15"/>
          <p:cNvSpPr>
            <a:spLocks noGrp="1"/>
          </p:cNvSpPr>
          <p:nvPr>
            <p:ph type="body" sz="quarter" idx="20" hasCustomPrompt="1"/>
          </p:nvPr>
        </p:nvSpPr>
        <p:spPr>
          <a:xfrm>
            <a:off x="1058863" y="2517099"/>
            <a:ext cx="3563937" cy="63111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lvl="0"/>
            <a:endParaRPr lang="en-US" dirty="0" smtClean="0"/>
          </a:p>
        </p:txBody>
      </p:sp>
      <p:sp>
        <p:nvSpPr>
          <p:cNvPr id="37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1058863" y="3328597"/>
            <a:ext cx="3563937" cy="41225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latin typeface="+mj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38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1058863" y="3748844"/>
            <a:ext cx="3563937" cy="63111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lvl="0"/>
            <a:endParaRPr lang="en-US" dirty="0" smtClean="0"/>
          </a:p>
        </p:txBody>
      </p:sp>
      <p:sp>
        <p:nvSpPr>
          <p:cNvPr id="39" name="Текст 15"/>
          <p:cNvSpPr>
            <a:spLocks noGrp="1"/>
          </p:cNvSpPr>
          <p:nvPr>
            <p:ph type="body" sz="quarter" idx="23" hasCustomPrompt="1"/>
          </p:nvPr>
        </p:nvSpPr>
        <p:spPr>
          <a:xfrm>
            <a:off x="1058863" y="4573598"/>
            <a:ext cx="3563937" cy="41225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latin typeface="+mj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40" name="Текст 15"/>
          <p:cNvSpPr>
            <a:spLocks noGrp="1"/>
          </p:cNvSpPr>
          <p:nvPr>
            <p:ph type="body" sz="quarter" idx="24" hasCustomPrompt="1"/>
          </p:nvPr>
        </p:nvSpPr>
        <p:spPr>
          <a:xfrm>
            <a:off x="1058863" y="4993845"/>
            <a:ext cx="3563937" cy="63111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lvl="0"/>
            <a:endParaRPr lang="en-US" dirty="0" smtClean="0"/>
          </a:p>
        </p:txBody>
      </p:sp>
      <p:pic>
        <p:nvPicPr>
          <p:cNvPr id="42" name="Picture 4" descr="F:\! РАБОЧАЯ\DEZ,A\SGK\дом_цветной_2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7"/>
          <a:stretch/>
        </p:blipFill>
        <p:spPr bwMode="auto">
          <a:xfrm>
            <a:off x="4498363" y="4075731"/>
            <a:ext cx="4442269" cy="278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F:\! РАБОЧАЯ\DEZ,A\SGK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41" y="371160"/>
            <a:ext cx="1039499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103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_MONOH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70756"/>
            <a:ext cx="4897437" cy="39640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ЗАГОЛОВОК РАЗДЕЛА: </a:t>
            </a:r>
            <a:r>
              <a:rPr lang="en-US" dirty="0" smtClean="0"/>
              <a:t>SEGOE UI, K=12</a:t>
            </a:r>
            <a:endParaRPr lang="ru-RU" dirty="0" smtClean="0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5"/>
            <a:ext cx="7928446" cy="1036377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58863" y="2096852"/>
            <a:ext cx="3563937" cy="41225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latin typeface="+mj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0" name="Текст 15"/>
          <p:cNvSpPr>
            <a:spLocks noGrp="1"/>
          </p:cNvSpPr>
          <p:nvPr>
            <p:ph type="body" sz="quarter" idx="20" hasCustomPrompt="1"/>
          </p:nvPr>
        </p:nvSpPr>
        <p:spPr>
          <a:xfrm>
            <a:off x="1058863" y="2517099"/>
            <a:ext cx="3563937" cy="63111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lvl="0"/>
            <a:endParaRPr lang="en-US" dirty="0" smtClean="0"/>
          </a:p>
        </p:txBody>
      </p:sp>
      <p:sp>
        <p:nvSpPr>
          <p:cNvPr id="37" name="Текст 15"/>
          <p:cNvSpPr>
            <a:spLocks noGrp="1"/>
          </p:cNvSpPr>
          <p:nvPr>
            <p:ph type="body" sz="quarter" idx="21" hasCustomPrompt="1"/>
          </p:nvPr>
        </p:nvSpPr>
        <p:spPr>
          <a:xfrm>
            <a:off x="1058863" y="3328597"/>
            <a:ext cx="3563937" cy="41225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latin typeface="+mj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38" name="Текст 15"/>
          <p:cNvSpPr>
            <a:spLocks noGrp="1"/>
          </p:cNvSpPr>
          <p:nvPr>
            <p:ph type="body" sz="quarter" idx="22" hasCustomPrompt="1"/>
          </p:nvPr>
        </p:nvSpPr>
        <p:spPr>
          <a:xfrm>
            <a:off x="1058863" y="3748844"/>
            <a:ext cx="3563937" cy="63111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lvl="0"/>
            <a:endParaRPr lang="en-US" dirty="0" smtClean="0"/>
          </a:p>
        </p:txBody>
      </p:sp>
      <p:sp>
        <p:nvSpPr>
          <p:cNvPr id="39" name="Текст 15"/>
          <p:cNvSpPr>
            <a:spLocks noGrp="1"/>
          </p:cNvSpPr>
          <p:nvPr>
            <p:ph type="body" sz="quarter" idx="23" hasCustomPrompt="1"/>
          </p:nvPr>
        </p:nvSpPr>
        <p:spPr>
          <a:xfrm>
            <a:off x="1058863" y="4573598"/>
            <a:ext cx="3563937" cy="41225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latin typeface="+mj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Название раздела: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40" name="Текст 15"/>
          <p:cNvSpPr>
            <a:spLocks noGrp="1"/>
          </p:cNvSpPr>
          <p:nvPr>
            <p:ph type="body" sz="quarter" idx="24" hasCustomPrompt="1"/>
          </p:nvPr>
        </p:nvSpPr>
        <p:spPr>
          <a:xfrm>
            <a:off x="1058863" y="4993845"/>
            <a:ext cx="3563937" cy="63111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UI, K=12</a:t>
            </a:r>
          </a:p>
          <a:p>
            <a:pPr lvl="0"/>
            <a:endParaRPr lang="en-US" dirty="0" smtClean="0"/>
          </a:p>
        </p:txBody>
      </p:sp>
      <p:pic>
        <p:nvPicPr>
          <p:cNvPr id="17" name="Picture 5" descr="F:\! РАБОЧАЯ\DEZ,A\SGK\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41" y="371160"/>
            <a:ext cx="1039499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F:\! РАБОЧАЯ\DEZ,A\SGK\дом_монохром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7"/>
          <a:stretch/>
        </p:blipFill>
        <p:spPr bwMode="auto">
          <a:xfrm>
            <a:off x="4498363" y="4075731"/>
            <a:ext cx="4442269" cy="278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74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муцтитул_RED_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70756"/>
            <a:ext cx="4897437" cy="39640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НАЗВАНИЕ ПРЕЗЕНТАЦИИ: </a:t>
            </a:r>
            <a:r>
              <a:rPr lang="en-US" dirty="0" smtClean="0"/>
              <a:t>SEGOE UI,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НАЗВАНИЕ ПРЕЗЕНТАЦИИ: </a:t>
            </a:r>
            <a:r>
              <a:rPr lang="en-US" dirty="0" smtClean="0"/>
              <a:t>SEGOE UI, K=12</a:t>
            </a:r>
            <a:endParaRPr lang="ru-RU" dirty="0" smtClean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1052513"/>
            <a:ext cx="9144000" cy="58054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 descr="F:\! РАБОЧАЯ\DEZ,A\SGK\mono_1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47" b="14208"/>
          <a:stretch/>
        </p:blipFill>
        <p:spPr bwMode="auto">
          <a:xfrm>
            <a:off x="5436097" y="3789041"/>
            <a:ext cx="3707904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810811"/>
            <a:ext cx="4904258" cy="1432421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7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ru-RU" b="1" dirty="0" smtClean="0"/>
              <a:t>ШМУЦТИТУЛ: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</a:t>
            </a:r>
            <a:r>
              <a:rPr lang="ru-RU" b="1" dirty="0" smtClean="0"/>
              <a:t>7</a:t>
            </a:r>
            <a:endParaRPr lang="ru-RU" dirty="0"/>
          </a:p>
        </p:txBody>
      </p:sp>
      <p:pic>
        <p:nvPicPr>
          <p:cNvPr id="12" name="Picture 5" descr="F:\! РАБОЧАЯ\DEZ,A\SGK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41" y="371160"/>
            <a:ext cx="1039499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370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Шмуцтитул_RED_вариан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810811"/>
            <a:ext cx="4904258" cy="1432421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7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ru-RU" b="1" dirty="0" smtClean="0"/>
              <a:t>ШМУЦТИТУЛ: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</a:t>
            </a:r>
            <a:r>
              <a:rPr lang="ru-RU" b="1" dirty="0" smtClean="0"/>
              <a:t>7</a:t>
            </a:r>
            <a:endParaRPr lang="ru-RU" dirty="0"/>
          </a:p>
        </p:txBody>
      </p:sp>
      <p:pic>
        <p:nvPicPr>
          <p:cNvPr id="8195" name="Picture 3" descr="F:\! РАБОЧАЯ\DEZ,A\SGK\дом прозрачный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b="45555"/>
          <a:stretch/>
        </p:blipFill>
        <p:spPr bwMode="auto">
          <a:xfrm>
            <a:off x="0" y="4761148"/>
            <a:ext cx="7308304" cy="20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:\! РАБОЧАЯ\DEZ,A\SGK\дуга_красная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62" y="0"/>
            <a:ext cx="21668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032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блок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5"/>
            <a:ext cx="7920522" cy="1036377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20" name="Текст 15"/>
          <p:cNvSpPr>
            <a:spLocks noGrp="1"/>
          </p:cNvSpPr>
          <p:nvPr>
            <p:ph type="body" sz="quarter" idx="20" hasCustomPrompt="1"/>
          </p:nvPr>
        </p:nvSpPr>
        <p:spPr>
          <a:xfrm>
            <a:off x="610717" y="2096852"/>
            <a:ext cx="1873721" cy="4248386"/>
          </a:xfrm>
        </p:spPr>
        <p:txBody>
          <a:bodyPr lIns="0" tIns="0" rIns="0" bIns="0">
            <a:noAutofit/>
          </a:bodyPr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lvl="0"/>
            <a:endParaRPr lang="en-US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19" name="Текст 15"/>
          <p:cNvSpPr>
            <a:spLocks noGrp="1"/>
          </p:cNvSpPr>
          <p:nvPr>
            <p:ph type="body" sz="quarter" idx="26" hasCustomPrompt="1"/>
          </p:nvPr>
        </p:nvSpPr>
        <p:spPr>
          <a:xfrm>
            <a:off x="2630018" y="2096852"/>
            <a:ext cx="1870546" cy="4248386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3" name="Текст 15"/>
          <p:cNvSpPr>
            <a:spLocks noGrp="1"/>
          </p:cNvSpPr>
          <p:nvPr>
            <p:ph type="body" sz="quarter" idx="27" hasCustomPrompt="1"/>
          </p:nvPr>
        </p:nvSpPr>
        <p:spPr>
          <a:xfrm>
            <a:off x="4644556" y="2096852"/>
            <a:ext cx="1873721" cy="4248386"/>
          </a:xfrm>
        </p:spPr>
        <p:txBody>
          <a:bodyPr lIns="0" tIns="0" rIns="0" bIns="0">
            <a:noAutofit/>
          </a:bodyPr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lvl="0"/>
            <a:endParaRPr lang="en-US" dirty="0" smtClean="0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28" hasCustomPrompt="1"/>
          </p:nvPr>
        </p:nvSpPr>
        <p:spPr>
          <a:xfrm>
            <a:off x="6663857" y="2096852"/>
            <a:ext cx="1870546" cy="4248386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pic>
        <p:nvPicPr>
          <p:cNvPr id="14" name="Picture 2" descr="F:\! РАБОЧАЯ\DEZ,A\SGK\logo_белое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828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овый блок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5"/>
            <a:ext cx="7920522" cy="1036377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20" name="Текст 15"/>
          <p:cNvSpPr>
            <a:spLocks noGrp="1"/>
          </p:cNvSpPr>
          <p:nvPr>
            <p:ph type="body" sz="quarter" idx="20" hasCustomPrompt="1"/>
          </p:nvPr>
        </p:nvSpPr>
        <p:spPr>
          <a:xfrm>
            <a:off x="610717" y="2096852"/>
            <a:ext cx="1873721" cy="4248386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latin typeface="+mj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Важная информация: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Bold, K=12</a:t>
            </a:r>
            <a:endParaRPr lang="ru-RU" dirty="0" smtClean="0"/>
          </a:p>
          <a:p>
            <a:pPr lvl="0"/>
            <a:r>
              <a:rPr lang="ru-RU" dirty="0" smtClean="0"/>
              <a:t>Важная информация: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Bold, K=12</a:t>
            </a:r>
            <a:endParaRPr lang="ru-RU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19" name="Текст 15"/>
          <p:cNvSpPr>
            <a:spLocks noGrp="1"/>
          </p:cNvSpPr>
          <p:nvPr>
            <p:ph type="body" sz="quarter" idx="26" hasCustomPrompt="1"/>
          </p:nvPr>
        </p:nvSpPr>
        <p:spPr>
          <a:xfrm>
            <a:off x="2630017" y="2096852"/>
            <a:ext cx="2878607" cy="4248386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28" hasCustomPrompt="1"/>
          </p:nvPr>
        </p:nvSpPr>
        <p:spPr>
          <a:xfrm>
            <a:off x="5651500" y="2096852"/>
            <a:ext cx="2882903" cy="4248386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pic>
        <p:nvPicPr>
          <p:cNvPr id="14" name="Picture 2" descr="F:\! РАБОЧАЯ\DEZ,A\SGK\logo_белое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274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овый блок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1"/>
            <a:ext cx="9144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4367" y="1052855"/>
            <a:ext cx="7920522" cy="1036377"/>
          </a:xfrm>
        </p:spPr>
        <p:txBody>
          <a:bodyPr lIns="0" tIns="0" rIns="0" bIns="0" anchor="t" anchorCtr="0">
            <a:noAutofit/>
          </a:bodyPr>
          <a:lstStyle>
            <a:lvl1pPr algn="l">
              <a:defRPr lang="ru-RU" sz="2500" b="1" i="0" u="none" strike="noStrike" baseline="0" smtClean="0">
                <a:solidFill>
                  <a:schemeClr val="tx2"/>
                </a:solidFill>
              </a:defRPr>
            </a:lvl1pPr>
          </a:lstStyle>
          <a:p>
            <a:r>
              <a:rPr lang="ru-RU" b="1" dirty="0" smtClean="0"/>
              <a:t>ЗАГОЛОВОК: </a:t>
            </a:r>
            <a:r>
              <a:rPr lang="en-US" b="1" dirty="0" smtClean="0"/>
              <a:t>SEGOE UI</a:t>
            </a:r>
            <a:r>
              <a:rPr lang="ru-RU" b="1" dirty="0" smtClean="0"/>
              <a:t> </a:t>
            </a:r>
            <a:r>
              <a:rPr lang="en-US" b="1" dirty="0" smtClean="0"/>
              <a:t>BOLD, K=25</a:t>
            </a:r>
            <a:endParaRPr lang="ru-RU" dirty="0"/>
          </a:p>
        </p:txBody>
      </p:sp>
      <p:sp>
        <p:nvSpPr>
          <p:cNvPr id="10" name="Овал 9"/>
          <p:cNvSpPr/>
          <p:nvPr userDrawn="1"/>
        </p:nvSpPr>
        <p:spPr>
          <a:xfrm>
            <a:off x="606748" y="6453336"/>
            <a:ext cx="198000" cy="19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3FFE5104-EAF0-4909-9766-194D6548180E}" type="slidenum">
              <a:rPr lang="ru-RU" sz="700" b="1" smtClean="0"/>
              <a:t>‹#›</a:t>
            </a:fld>
            <a:endParaRPr lang="ru-RU" sz="700" b="1" dirty="0"/>
          </a:p>
        </p:txBody>
      </p:sp>
      <p:sp>
        <p:nvSpPr>
          <p:cNvPr id="13" name="Текст 44"/>
          <p:cNvSpPr>
            <a:spLocks noGrp="1"/>
          </p:cNvSpPr>
          <p:nvPr>
            <p:ph type="body" sz="quarter" idx="18" hasCustomPrompt="1"/>
          </p:nvPr>
        </p:nvSpPr>
        <p:spPr>
          <a:xfrm>
            <a:off x="916259" y="6453336"/>
            <a:ext cx="2816547" cy="252413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SIBGENCO.RU Segoe UI Light, K=6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SIBGENCO.RU Segoe UI Light, K=6</a:t>
            </a:r>
            <a:endParaRPr lang="ru-RU" dirty="0" smtClean="0"/>
          </a:p>
        </p:txBody>
      </p:sp>
      <p:sp>
        <p:nvSpPr>
          <p:cNvPr id="18" name="Текст 44"/>
          <p:cNvSpPr>
            <a:spLocks noGrp="1"/>
          </p:cNvSpPr>
          <p:nvPr>
            <p:ph type="body" sz="quarter" idx="25" hasCustomPrompt="1"/>
          </p:nvPr>
        </p:nvSpPr>
        <p:spPr>
          <a:xfrm>
            <a:off x="7667625" y="6453336"/>
            <a:ext cx="865188" cy="252413"/>
          </a:xfr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solidFill>
                  <a:schemeClr val="tx2"/>
                </a:solidFill>
              </a:defRPr>
            </a:lvl1pPr>
            <a:lvl2pPr marL="457200" indent="0">
              <a:buNone/>
              <a:defRPr sz="600">
                <a:solidFill>
                  <a:schemeClr val="bg1"/>
                </a:solidFill>
              </a:defRPr>
            </a:lvl2pPr>
            <a:lvl3pPr marL="914400" indent="0">
              <a:buNone/>
              <a:defRPr sz="600">
                <a:solidFill>
                  <a:schemeClr val="bg1"/>
                </a:solidFill>
              </a:defRPr>
            </a:lvl3pPr>
            <a:lvl4pPr marL="1371600" indent="0">
              <a:buNone/>
              <a:defRPr sz="600">
                <a:solidFill>
                  <a:schemeClr val="bg1"/>
                </a:solidFill>
              </a:defRPr>
            </a:lvl4pPr>
            <a:lvl5pPr marL="1828800" indent="0">
              <a:buNone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Санкт-Петербург 2016</a:t>
            </a:r>
            <a:r>
              <a:rPr lang="en-US" dirty="0" smtClean="0"/>
              <a:t> Segoe UI Light, K=6</a:t>
            </a:r>
            <a:endParaRPr lang="ru-RU" dirty="0" smtClean="0"/>
          </a:p>
        </p:txBody>
      </p:sp>
      <p:sp>
        <p:nvSpPr>
          <p:cNvPr id="19" name="Текст 15"/>
          <p:cNvSpPr>
            <a:spLocks noGrp="1"/>
          </p:cNvSpPr>
          <p:nvPr>
            <p:ph type="body" sz="quarter" idx="26" hasCustomPrompt="1"/>
          </p:nvPr>
        </p:nvSpPr>
        <p:spPr>
          <a:xfrm>
            <a:off x="604367" y="2096852"/>
            <a:ext cx="3896196" cy="4248386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4" name="Текст 15"/>
          <p:cNvSpPr>
            <a:spLocks noGrp="1"/>
          </p:cNvSpPr>
          <p:nvPr>
            <p:ph type="body" sz="quarter" idx="28" hasCustomPrompt="1"/>
          </p:nvPr>
        </p:nvSpPr>
        <p:spPr>
          <a:xfrm>
            <a:off x="4641847" y="2096852"/>
            <a:ext cx="3890966" cy="4248386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latin typeface="+mn-lt"/>
              </a:defRPr>
            </a:lvl1pPr>
            <a:lvl2pPr marL="0" indent="0">
              <a:buNone/>
              <a:defRPr sz="1200">
                <a:latin typeface="+mn-lt"/>
              </a:defRPr>
            </a:lvl2pPr>
            <a:lvl3pPr marL="914400" indent="0">
              <a:buNone/>
              <a:defRPr sz="1200">
                <a:latin typeface="+mj-lt"/>
              </a:defRPr>
            </a:lvl3pPr>
            <a:lvl4pPr marL="1371600" indent="0">
              <a:buNone/>
              <a:defRPr sz="1200">
                <a:latin typeface="+mj-lt"/>
              </a:defRPr>
            </a:lvl4pPr>
            <a:lvl5pPr marL="182880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Текст: </a:t>
            </a:r>
            <a:r>
              <a:rPr lang="en-US" dirty="0" smtClean="0"/>
              <a:t>Segoe UI</a:t>
            </a:r>
            <a:r>
              <a:rPr lang="ru-RU" dirty="0" smtClean="0"/>
              <a:t> </a:t>
            </a:r>
            <a:r>
              <a:rPr lang="en-US" dirty="0" smtClean="0"/>
              <a:t>Light, K=12</a:t>
            </a:r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347896"/>
            <a:ext cx="6048375" cy="34924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200">
                <a:solidFill>
                  <a:schemeClr val="tx2"/>
                </a:solidFill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 smtClean="0"/>
              <a:t>ЗАГОЛОВОК РАЗДЕЛА: </a:t>
            </a:r>
            <a:r>
              <a:rPr lang="en-US" dirty="0" smtClean="0"/>
              <a:t>SEGOE UI, K=1</a:t>
            </a:r>
            <a:r>
              <a:rPr lang="ru-RU" dirty="0" smtClean="0"/>
              <a:t>0</a:t>
            </a:r>
            <a:endParaRPr lang="en-US" dirty="0" smtClean="0"/>
          </a:p>
        </p:txBody>
      </p:sp>
      <p:pic>
        <p:nvPicPr>
          <p:cNvPr id="14" name="Picture 2" descr="F:\! РАБОЧАЯ\DEZ,A\SGK\logo_белое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99" y="177241"/>
            <a:ext cx="1008890" cy="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230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50954-BD80-4680-8B87-DF9A4A826EC5}" type="datetime1">
              <a:rPr lang="ru-RU" smtClean="0"/>
              <a:t>01.02.2018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BDB68-1DF7-449F-B9D3-C5A63CEA66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54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64" r:id="rId6"/>
    <p:sldLayoutId id="2147483667" r:id="rId7"/>
    <p:sldLayoutId id="2147483668" r:id="rId8"/>
    <p:sldLayoutId id="2147483669" r:id="rId9"/>
    <p:sldLayoutId id="2147483662" r:id="rId10"/>
    <p:sldLayoutId id="2147483665" r:id="rId11"/>
    <p:sldLayoutId id="2147483670" r:id="rId12"/>
    <p:sldLayoutId id="2147483671" r:id="rId13"/>
    <p:sldLayoutId id="2147483672" r:id="rId14"/>
    <p:sldLayoutId id="2147483663" r:id="rId15"/>
    <p:sldLayoutId id="2147483666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Служба </a:t>
            </a:r>
            <a:r>
              <a:rPr lang="ru-RU" dirty="0"/>
              <a:t>информационно-технологических систем</a:t>
            </a:r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Информационные </a:t>
            </a:r>
            <a:r>
              <a:rPr lang="ru-RU" dirty="0"/>
              <a:t>процессы и эксплуатационная ответственность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</p:txBody>
      </p:sp>
    </p:spTree>
    <p:extLst>
      <p:ext uri="{BB962C8B-B14F-4D97-AF65-F5344CB8AC3E}">
        <p14:creationId xmlns:p14="http://schemas.microsoft.com/office/powerpoint/2010/main" val="5781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СОТИАССО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39"/>
          </p:nvPr>
        </p:nvSpPr>
        <p:spPr>
          <a:xfrm>
            <a:off x="2033716" y="5841268"/>
            <a:ext cx="5076565" cy="413594"/>
          </a:xfrm>
        </p:spPr>
        <p:txBody>
          <a:bodyPr/>
          <a:lstStyle/>
          <a:p>
            <a:r>
              <a:rPr lang="ru-RU" dirty="0" smtClean="0"/>
              <a:t>ОИК Барнаульская ТЭЦ-2</a:t>
            </a:r>
            <a:endParaRPr lang="ru-RU" dirty="0"/>
          </a:p>
        </p:txBody>
      </p:sp>
      <p:sp>
        <p:nvSpPr>
          <p:cNvPr id="8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2"/>
          <a:stretch/>
        </p:blipFill>
        <p:spPr>
          <a:xfrm>
            <a:off x="2033717" y="1620390"/>
            <a:ext cx="5076565" cy="41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5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СОТИАССО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3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>
          <a:xfrm>
            <a:off x="1098574" y="1664803"/>
            <a:ext cx="6932105" cy="4040341"/>
          </a:xfrm>
        </p:spPr>
      </p:pic>
      <p:sp>
        <p:nvSpPr>
          <p:cNvPr id="10" name="Текст 9"/>
          <p:cNvSpPr>
            <a:spLocks noGrp="1"/>
          </p:cNvSpPr>
          <p:nvPr>
            <p:ph type="body" sz="quarter" idx="39"/>
          </p:nvPr>
        </p:nvSpPr>
        <p:spPr>
          <a:xfrm>
            <a:off x="1114624" y="5766694"/>
            <a:ext cx="3889424" cy="413594"/>
          </a:xfrm>
        </p:spPr>
        <p:txBody>
          <a:bodyPr/>
          <a:lstStyle/>
          <a:p>
            <a:r>
              <a:rPr lang="ru-RU" dirty="0" smtClean="0"/>
              <a:t>Энергосистема Кузбасса</a:t>
            </a:r>
            <a:endParaRPr lang="ru-RU" dirty="0"/>
          </a:p>
        </p:txBody>
      </p:sp>
      <p:sp>
        <p:nvSpPr>
          <p:cNvPr id="8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045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СОТИАССО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39"/>
          </p:nvPr>
        </p:nvSpPr>
        <p:spPr>
          <a:xfrm>
            <a:off x="546339" y="5958507"/>
            <a:ext cx="3889424" cy="413594"/>
          </a:xfrm>
        </p:spPr>
        <p:txBody>
          <a:bodyPr/>
          <a:lstStyle/>
          <a:p>
            <a:r>
              <a:rPr lang="ru-RU" dirty="0" smtClean="0"/>
              <a:t>Оперативная схема - ГТЭС </a:t>
            </a:r>
            <a:r>
              <a:rPr lang="ru-RU" dirty="0"/>
              <a:t>«</a:t>
            </a:r>
            <a:r>
              <a:rPr lang="ru-RU" dirty="0" smtClean="0"/>
              <a:t>Новокузнецкая»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9" y="1546030"/>
            <a:ext cx="8051322" cy="4367246"/>
          </a:xfrm>
          <a:prstGeom prst="rect">
            <a:avLst/>
          </a:prstGeom>
        </p:spPr>
      </p:pic>
      <p:sp>
        <p:nvSpPr>
          <p:cNvPr id="8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09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СОТИАССО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39"/>
          </p:nvPr>
        </p:nvSpPr>
        <p:spPr>
          <a:xfrm>
            <a:off x="1943708" y="5841268"/>
            <a:ext cx="5256584" cy="413594"/>
          </a:xfrm>
        </p:spPr>
        <p:txBody>
          <a:bodyPr/>
          <a:lstStyle/>
          <a:p>
            <a:r>
              <a:rPr lang="ru-RU" dirty="0" smtClean="0"/>
              <a:t>АРМ «Диагности</a:t>
            </a:r>
            <a:r>
              <a:rPr lang="ru-RU" dirty="0" smtClean="0"/>
              <a:t>ка оборудования</a:t>
            </a:r>
            <a:r>
              <a:rPr lang="ru-RU" dirty="0" smtClean="0"/>
              <a:t>» г. Барнаул </a:t>
            </a:r>
            <a:endParaRPr lang="ru-RU" dirty="0"/>
          </a:p>
        </p:txBody>
      </p:sp>
      <p:sp>
        <p:nvSpPr>
          <p:cNvPr id="8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8" b="2285"/>
          <a:stretch/>
        </p:blipFill>
        <p:spPr>
          <a:xfrm>
            <a:off x="1943708" y="1570088"/>
            <a:ext cx="5256584" cy="420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0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АИИС КУЭ «</a:t>
            </a:r>
            <a:r>
              <a:rPr lang="ru-RU" dirty="0" err="1" smtClean="0"/>
              <a:t>Энергосфера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31"/>
          </p:nvPr>
        </p:nvSpPr>
        <p:spPr>
          <a:xfrm>
            <a:off x="604367" y="1621232"/>
            <a:ext cx="7928446" cy="936000"/>
          </a:xfrm>
        </p:spPr>
        <p:txBody>
          <a:bodyPr/>
          <a:lstStyle/>
          <a:p>
            <a:r>
              <a:rPr lang="ru-RU" dirty="0" smtClean="0"/>
              <a:t>Коммерческий </a:t>
            </a:r>
            <a:r>
              <a:rPr lang="ru-RU" dirty="0"/>
              <a:t>учёт электрической энергии (мощности) - процесс измерения количества электрической энергии и определения объема мощности, сбора, хранения, обработки, передачи результатов этих измерений и формирования, в том числе расчетным путем, данных о количестве произведенной и потребленной электрической энергии (мощности) для целей взаиморасчетов за поставленные электрическую энергию и мощность, а также за связанные с указанными поставками услуги.</a:t>
            </a:r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sz="quarter" idx="29"/>
          </p:nvPr>
        </p:nvPicPr>
        <p:blipFill>
          <a:blip r:embed="rId2"/>
          <a:srcRect t="4650" b="4650"/>
          <a:stretch>
            <a:fillRect/>
          </a:stretch>
        </p:blipFill>
        <p:spPr>
          <a:xfrm>
            <a:off x="604838" y="2744924"/>
            <a:ext cx="3895725" cy="1987550"/>
          </a:xfrm>
          <a:prstGeom prst="rect">
            <a:avLst/>
          </a:prstGeom>
        </p:spPr>
      </p:pic>
      <p:sp>
        <p:nvSpPr>
          <p:cNvPr id="10" name="Текст 23"/>
          <p:cNvSpPr>
            <a:spLocks noGrp="1"/>
          </p:cNvSpPr>
          <p:nvPr>
            <p:ph type="body" sz="quarter" idx="37"/>
          </p:nvPr>
        </p:nvSpPr>
        <p:spPr>
          <a:xfrm>
            <a:off x="604366" y="4977172"/>
            <a:ext cx="3896197" cy="827832"/>
          </a:xfrm>
        </p:spPr>
        <p:txBody>
          <a:bodyPr/>
          <a:lstStyle/>
          <a:p>
            <a:r>
              <a:rPr lang="ru-RU" dirty="0" smtClean="0"/>
              <a:t>Графический и табличный вид отображения почасового собственного потребления электростанции за сутки в АРМ </a:t>
            </a:r>
            <a:r>
              <a:rPr lang="ru-RU" dirty="0" err="1" smtClean="0"/>
              <a:t>Энергосфера</a:t>
            </a:r>
            <a:r>
              <a:rPr lang="ru-RU" dirty="0" smtClean="0"/>
              <a:t> </a:t>
            </a:r>
            <a:r>
              <a:rPr lang="ru-RU" dirty="0" err="1" smtClean="0"/>
              <a:t>ПрософтСистемы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1" name="Текст 25"/>
          <p:cNvSpPr>
            <a:spLocks noGrp="1"/>
          </p:cNvSpPr>
          <p:nvPr>
            <p:ph type="body" sz="quarter" idx="39"/>
          </p:nvPr>
        </p:nvSpPr>
        <p:spPr>
          <a:xfrm>
            <a:off x="4643389" y="4977172"/>
            <a:ext cx="3889424" cy="827832"/>
          </a:xfrm>
        </p:spPr>
        <p:txBody>
          <a:bodyPr/>
          <a:lstStyle/>
          <a:p>
            <a:r>
              <a:rPr lang="ru-RU" dirty="0" smtClean="0"/>
              <a:t>Экран характеристик прибора учёта в АРМ </a:t>
            </a:r>
            <a:r>
              <a:rPr lang="ru-RU" dirty="0" err="1" smtClean="0"/>
              <a:t>Энергосфера</a:t>
            </a:r>
            <a:endParaRPr lang="ru-RU" dirty="0"/>
          </a:p>
        </p:txBody>
      </p:sp>
      <p:pic>
        <p:nvPicPr>
          <p:cNvPr id="13" name="Picture 7"/>
          <p:cNvPicPr>
            <a:picLocks noGrp="1" noChangeAspect="1" noChangeArrowheads="1"/>
          </p:cNvPicPr>
          <p:nvPr>
            <p:ph type="pic" sz="quarter" idx="38"/>
          </p:nvPr>
        </p:nvPicPr>
        <p:blipFill>
          <a:blip r:embed="rId3"/>
          <a:srcRect t="3189" b="3189"/>
          <a:stretch>
            <a:fillRect/>
          </a:stretch>
        </p:blipFill>
        <p:spPr bwMode="auto">
          <a:xfrm>
            <a:off x="4643438" y="2744924"/>
            <a:ext cx="3889375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50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ctr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АИИС КУЭ «Пирамида-2000»</a:t>
            </a:r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7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dirty="0"/>
              <a:t>Пример работы АРМ «Пирамида-2000»</a:t>
            </a:r>
          </a:p>
          <a:p>
            <a:r>
              <a:rPr lang="ru-RU" dirty="0"/>
              <a:t>Анализ сбора за день</a:t>
            </a:r>
          </a:p>
          <a:p>
            <a:endParaRPr lang="ru-RU" dirty="0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39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dirty="0"/>
              <a:t>Пример работы АРМ «Пирамида-2000»</a:t>
            </a:r>
          </a:p>
          <a:p>
            <a:r>
              <a:rPr lang="ru-RU" dirty="0"/>
              <a:t>Формирование </a:t>
            </a:r>
            <a:r>
              <a:rPr lang="en-US" dirty="0"/>
              <a:t>XML-</a:t>
            </a:r>
            <a:r>
              <a:rPr lang="ru-RU" dirty="0"/>
              <a:t>макетов</a:t>
            </a:r>
            <a:r>
              <a:rPr lang="en-US" dirty="0"/>
              <a:t> 80020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31"/>
          </p:nvPr>
        </p:nvSpPr>
        <p:spPr>
          <a:xfrm>
            <a:off x="612292" y="1851097"/>
            <a:ext cx="7920521" cy="936000"/>
          </a:xfrm>
        </p:spPr>
        <p:txBody>
          <a:bodyPr/>
          <a:lstStyle/>
          <a:p>
            <a:pPr algn="just"/>
            <a:r>
              <a:rPr lang="ru-RU" dirty="0"/>
              <a:t>Автоматизированная информационно-измерительная система контроля и учёта энергопотребления «Пирамида-2000» предназначена для измерений электрической энергии и мощности, коммерческого и технического учёта энергоресурсов — автоматизированного сбора, </a:t>
            </a:r>
            <a:r>
              <a:rPr lang="ru-RU" dirty="0" smtClean="0"/>
              <a:t>хранения, обработки, отображения </a:t>
            </a:r>
            <a:r>
              <a:rPr lang="ru-RU" dirty="0"/>
              <a:t>информации об </a:t>
            </a:r>
            <a:r>
              <a:rPr lang="ru-RU" dirty="0" smtClean="0"/>
              <a:t>энергопотреблении</a:t>
            </a:r>
            <a:r>
              <a:rPr lang="ru-RU" dirty="0"/>
              <a:t> </a:t>
            </a:r>
            <a:r>
              <a:rPr lang="ru-RU" dirty="0" smtClean="0"/>
              <a:t>и формирования отчетов для системного оператора, администратора торговой системы и смежных организаций в рамках соглашений об информационном обмене.</a:t>
            </a:r>
            <a:endParaRPr lang="ru-RU" dirty="0"/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69" y="2960276"/>
            <a:ext cx="3899293" cy="232026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444" y="2960275"/>
            <a:ext cx="3855443" cy="2320269"/>
          </a:xfrm>
          <a:prstGeom prst="rect">
            <a:avLst/>
          </a:prstGeom>
        </p:spPr>
      </p:pic>
      <p:sp>
        <p:nvSpPr>
          <p:cNvPr id="11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8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ПК АСУРЭО – программный комплекс «Автоматизированная система управления ремонтами энергетического оборудования»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1"/>
          </p:nvPr>
        </p:nvSpPr>
        <p:spPr>
          <a:xfrm>
            <a:off x="604367" y="2276976"/>
            <a:ext cx="7928446" cy="936000"/>
          </a:xfrm>
        </p:spPr>
        <p:txBody>
          <a:bodyPr/>
          <a:lstStyle/>
          <a:p>
            <a:r>
              <a:rPr lang="ru-RU" dirty="0"/>
              <a:t>А</a:t>
            </a:r>
            <a:r>
              <a:rPr lang="ru-RU" dirty="0" smtClean="0"/>
              <a:t>втоматизирует </a:t>
            </a:r>
            <a:r>
              <a:rPr lang="ru-RU" dirty="0"/>
              <a:t>процесс планирования, создания, рассмотрения и обработки диспетчерских заявок на ремонт энергетического оборудования в соответствии с правилами, положениями и регламентами, принятыми в Единой энергетической системе России. 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sz="quarter" idx="29"/>
          </p:nvPr>
        </p:nvPicPr>
        <p:blipFill>
          <a:blip r:embed="rId2"/>
          <a:srcRect t="2007" b="2007"/>
          <a:stretch>
            <a:fillRect/>
          </a:stretch>
        </p:blipFill>
        <p:spPr>
          <a:xfrm>
            <a:off x="604838" y="3169419"/>
            <a:ext cx="3895725" cy="1987550"/>
          </a:xfrm>
          <a:prstGeom prst="rect">
            <a:avLst/>
          </a:prstGeom>
        </p:spPr>
      </p:pic>
      <p:sp>
        <p:nvSpPr>
          <p:cNvPr id="10" name="Текст 23"/>
          <p:cNvSpPr>
            <a:spLocks noGrp="1"/>
          </p:cNvSpPr>
          <p:nvPr>
            <p:ph type="body" sz="quarter" idx="37"/>
          </p:nvPr>
        </p:nvSpPr>
        <p:spPr>
          <a:xfrm>
            <a:off x="604366" y="5337472"/>
            <a:ext cx="3896197" cy="827832"/>
          </a:xfrm>
        </p:spPr>
        <p:txBody>
          <a:bodyPr/>
          <a:lstStyle/>
          <a:p>
            <a:r>
              <a:rPr lang="ru-RU" dirty="0" smtClean="0"/>
              <a:t>Автоматизированное создание, рассмотрение и обмен оперативными диспетчерскими  заявками между энергетическими предприятиями осуществляется в рамках единой информационной среды, с использованием единых технологий и форматов данных в соответствии с типовым положением ОАО «СО-ЕЭС». </a:t>
            </a:r>
            <a:endParaRPr lang="ru-RU" dirty="0"/>
          </a:p>
        </p:txBody>
      </p:sp>
      <p:pic>
        <p:nvPicPr>
          <p:cNvPr id="12" name="Рисунок 11"/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rcRect t="5542" b="5542"/>
          <a:stretch>
            <a:fillRect/>
          </a:stretch>
        </p:blipFill>
        <p:spPr>
          <a:xfrm>
            <a:off x="4643438" y="3169419"/>
            <a:ext cx="3889375" cy="1987550"/>
          </a:xfrm>
          <a:prstGeom prst="rect">
            <a:avLst/>
          </a:prstGeom>
        </p:spPr>
      </p:pic>
      <p:sp>
        <p:nvSpPr>
          <p:cNvPr id="14" name="Текст 25"/>
          <p:cNvSpPr>
            <a:spLocks noGrp="1"/>
          </p:cNvSpPr>
          <p:nvPr>
            <p:ph type="body" sz="quarter" idx="39"/>
          </p:nvPr>
        </p:nvSpPr>
        <p:spPr>
          <a:xfrm>
            <a:off x="4643389" y="5337472"/>
            <a:ext cx="3889424" cy="827832"/>
          </a:xfrm>
        </p:spPr>
        <p:txBody>
          <a:bodyPr/>
          <a:lstStyle/>
          <a:p>
            <a:r>
              <a:rPr lang="ru-RU" dirty="0" smtClean="0"/>
              <a:t>ПК «АСУРЭО» позволяет для каждого предприятия вести собственный справочник оборудования. Маршрут прохождения для каждой заявки может быть задан как на основании информации об управлении/ведении оборудованием, так и индивидуально для каждой единицы оборудования.</a:t>
            </a:r>
            <a:endParaRPr lang="ru-RU" dirty="0"/>
          </a:p>
        </p:txBody>
      </p:sp>
      <p:sp>
        <p:nvSpPr>
          <p:cNvPr id="11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1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ctr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ПК «Планы ремонтов»</a:t>
            </a:r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7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dirty="0"/>
              <a:t>Пример работы ПК «Планы ремонтов»</a:t>
            </a:r>
          </a:p>
          <a:p>
            <a:r>
              <a:rPr lang="ru-RU" dirty="0"/>
              <a:t>Рабочие графики ремонтов Красноярская ТЭЦ-2</a:t>
            </a:r>
          </a:p>
          <a:p>
            <a:endParaRPr lang="ru-RU" dirty="0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39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ru-RU" dirty="0"/>
              <a:t>Пример работы ПК «Планы ремонтов»</a:t>
            </a:r>
          </a:p>
          <a:p>
            <a:r>
              <a:rPr lang="ru-RU" dirty="0"/>
              <a:t>График ремонта СДТУ на 2018 г. Красноярская ТЭЦ-2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31"/>
          </p:nvPr>
        </p:nvSpPr>
        <p:spPr>
          <a:xfrm>
            <a:off x="612292" y="1851097"/>
            <a:ext cx="7920521" cy="936000"/>
          </a:xfrm>
        </p:spPr>
        <p:txBody>
          <a:bodyPr/>
          <a:lstStyle/>
          <a:p>
            <a:pPr algn="just"/>
            <a:r>
              <a:rPr lang="ru-RU" dirty="0"/>
              <a:t>Программный комплекс </a:t>
            </a:r>
            <a:r>
              <a:rPr lang="ru-RU" dirty="0" smtClean="0"/>
              <a:t>«Планы ремонтов» (подсистема ПК </a:t>
            </a:r>
            <a:r>
              <a:rPr lang="ru-RU" dirty="0"/>
              <a:t>«АСУРЭО») предназначен для автоматизации процесса создания, рассмотрения и обработки </a:t>
            </a:r>
            <a:r>
              <a:rPr lang="ru-RU" dirty="0" smtClean="0"/>
              <a:t>графиков ремонтов </a:t>
            </a:r>
            <a:r>
              <a:rPr lang="ru-RU" dirty="0"/>
              <a:t>энергетического оборудования на </a:t>
            </a:r>
            <a:r>
              <a:rPr lang="ru-RU" dirty="0" smtClean="0"/>
              <a:t>станциях и согласования их с системным оператором.</a:t>
            </a:r>
            <a:endParaRPr lang="ru-RU" dirty="0"/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3" y="2961893"/>
            <a:ext cx="3768297" cy="23186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087" y="2965373"/>
            <a:ext cx="3891801" cy="2315172"/>
          </a:xfrm>
          <a:prstGeom prst="rect">
            <a:avLst/>
          </a:prstGeom>
        </p:spPr>
      </p:pic>
      <p:sp>
        <p:nvSpPr>
          <p:cNvPr id="11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30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ctrTitle"/>
          </p:nvPr>
        </p:nvSpPr>
        <p:spPr>
          <a:xfrm>
            <a:off x="604367" y="1052855"/>
            <a:ext cx="7920521" cy="467933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MODES-Centre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sz="1400" dirty="0" smtClean="0"/>
              <a:t>Плановые графики</a:t>
            </a:r>
            <a:endParaRPr lang="ru-RU" sz="1400" dirty="0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sz="1400" dirty="0" smtClean="0"/>
              <a:t>Журнал макетов</a:t>
            </a:r>
            <a:endParaRPr lang="ru-RU" sz="1400"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31"/>
          </p:nvPr>
        </p:nvSpPr>
        <p:spPr>
          <a:xfrm>
            <a:off x="604366" y="1664804"/>
            <a:ext cx="7920521" cy="1368284"/>
          </a:xfrm>
        </p:spPr>
        <p:txBody>
          <a:bodyPr/>
          <a:lstStyle/>
          <a:p>
            <a:r>
              <a:rPr lang="ru-RU" sz="1400" dirty="0"/>
              <a:t>MODES-</a:t>
            </a:r>
            <a:r>
              <a:rPr lang="ru-RU" sz="1400" dirty="0" err="1"/>
              <a:t>Centre</a:t>
            </a:r>
            <a:r>
              <a:rPr lang="ru-RU" sz="1400" dirty="0"/>
              <a:t> – программный комплекс, предназначенный для автоматизации бизнес-процессов генерирующей компании, связанных с консолидацией и анализом на уровне центра управления генерирующей компании информации, обмен которой осуществляется через информационные шлюзы между автоматизированными системами СО ЕЭС и терминалами, расположенными на электростанциях-участниках ОРЭМ.</a:t>
            </a:r>
          </a:p>
          <a:p>
            <a:r>
              <a:rPr lang="ru-RU" sz="1400" dirty="0"/>
              <a:t>Сфера применения – центры управления генерирующих компаний и их филиалов, электростанции.</a:t>
            </a:r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3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11687"/>
          <a:stretch>
            <a:fillRect/>
          </a:stretch>
        </p:blipFill>
        <p:spPr bwMode="auto">
          <a:xfrm>
            <a:off x="4643438" y="3205163"/>
            <a:ext cx="388937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3" b="15363"/>
          <a:stretch>
            <a:fillRect/>
          </a:stretch>
        </p:blipFill>
        <p:spPr>
          <a:xfrm>
            <a:off x="611188" y="3213216"/>
            <a:ext cx="3896197" cy="1979497"/>
          </a:xfrm>
        </p:spPr>
      </p:pic>
      <p:sp>
        <p:nvSpPr>
          <p:cNvPr id="11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69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ctr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ru-RU" dirty="0" smtClean="0"/>
              <a:t>СМПР – система мониторинга переходных режимов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31"/>
          </p:nvPr>
        </p:nvSpPr>
        <p:spPr>
          <a:xfrm>
            <a:off x="604366" y="2097088"/>
            <a:ext cx="7920522" cy="936000"/>
          </a:xfrm>
        </p:spPr>
        <p:txBody>
          <a:bodyPr/>
          <a:lstStyle/>
          <a:p>
            <a:r>
              <a:rPr lang="ru-RU" dirty="0" smtClean="0"/>
              <a:t>Система реального времени, предназначенная для приема, обработки, хранения и передачи телеметрической, отчетной и плановой информации о режиме работы энергетических объектов, сетей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11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14046" t="10585" r="35129" b="23725"/>
          <a:stretch/>
        </p:blipFill>
        <p:spPr>
          <a:xfrm>
            <a:off x="611187" y="2762992"/>
            <a:ext cx="3889375" cy="2828636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37"/>
          </p:nvPr>
        </p:nvSpPr>
        <p:spPr>
          <a:xfrm>
            <a:off x="604366" y="5697252"/>
            <a:ext cx="3896197" cy="503796"/>
          </a:xfrm>
        </p:spPr>
        <p:txBody>
          <a:bodyPr/>
          <a:lstStyle/>
          <a:p>
            <a:r>
              <a:rPr lang="ru-RU" dirty="0" smtClean="0"/>
              <a:t>Главное окно программы </a:t>
            </a:r>
            <a:r>
              <a:rPr lang="en-US" dirty="0" err="1" smtClean="0"/>
              <a:t>SignW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3"/>
          <a:srcRect l="22292" t="21964" r="26161" b="14727"/>
          <a:stretch/>
        </p:blipFill>
        <p:spPr>
          <a:xfrm>
            <a:off x="4647370" y="2762992"/>
            <a:ext cx="3868719" cy="2828636"/>
          </a:xfrm>
          <a:prstGeom prst="rect">
            <a:avLst/>
          </a:prstGeom>
        </p:spPr>
      </p:pic>
      <p:sp>
        <p:nvSpPr>
          <p:cNvPr id="8" name="Текст 7"/>
          <p:cNvSpPr>
            <a:spLocks noGrp="1"/>
          </p:cNvSpPr>
          <p:nvPr>
            <p:ph type="body" sz="quarter" idx="39"/>
          </p:nvPr>
        </p:nvSpPr>
        <p:spPr>
          <a:xfrm>
            <a:off x="4643389" y="5697252"/>
            <a:ext cx="3889424" cy="503796"/>
          </a:xfrm>
        </p:spPr>
        <p:txBody>
          <a:bodyPr/>
          <a:lstStyle/>
          <a:p>
            <a:r>
              <a:rPr lang="en-US" dirty="0" smtClean="0"/>
              <a:t>Web-</a:t>
            </a:r>
            <a:r>
              <a:rPr lang="ru-RU" dirty="0" smtClean="0"/>
              <a:t>интерфейс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375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Служба информационно-технологических систем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9"/>
          </p:nvPr>
        </p:nvSpPr>
        <p:spPr>
          <a:xfrm>
            <a:off x="1058863" y="2102173"/>
            <a:ext cx="3563937" cy="412254"/>
          </a:xfrm>
        </p:spPr>
        <p:txBody>
          <a:bodyPr/>
          <a:lstStyle/>
          <a:p>
            <a:r>
              <a:rPr lang="ru-RU" dirty="0"/>
              <a:t>Организационная структура службы информационно-технологических систем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1"/>
          </p:nvPr>
        </p:nvSpPr>
        <p:spPr>
          <a:xfrm>
            <a:off x="1058863" y="3429794"/>
            <a:ext cx="3563937" cy="412254"/>
          </a:xfrm>
        </p:spPr>
        <p:txBody>
          <a:bodyPr/>
          <a:lstStyle/>
          <a:p>
            <a:r>
              <a:rPr lang="ru-RU" dirty="0"/>
              <a:t>И</a:t>
            </a:r>
            <a:r>
              <a:rPr lang="ru-RU" dirty="0" smtClean="0"/>
              <a:t>нформационные  технологические </a:t>
            </a:r>
            <a:r>
              <a:rPr lang="ru-RU" dirty="0"/>
              <a:t>системы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3"/>
          </p:nvPr>
        </p:nvSpPr>
        <p:spPr>
          <a:xfrm>
            <a:off x="1058863" y="4761148"/>
            <a:ext cx="3563937" cy="412254"/>
          </a:xfrm>
        </p:spPr>
        <p:txBody>
          <a:bodyPr/>
          <a:lstStyle/>
          <a:p>
            <a:r>
              <a:rPr lang="ru-RU" dirty="0" smtClean="0"/>
              <a:t>Пользователи, рабочие места, оборудование</a:t>
            </a:r>
            <a:endParaRPr lang="ru-RU" dirty="0"/>
          </a:p>
        </p:txBody>
      </p:sp>
      <p:sp>
        <p:nvSpPr>
          <p:cNvPr id="33" name="Овал 32"/>
          <p:cNvSpPr/>
          <p:nvPr/>
        </p:nvSpPr>
        <p:spPr>
          <a:xfrm>
            <a:off x="611188" y="2098439"/>
            <a:ext cx="324000" cy="32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b="1" dirty="0" smtClean="0">
                <a:latin typeface="+mj-lt"/>
              </a:rPr>
              <a:t>1</a:t>
            </a:r>
            <a:endParaRPr lang="ru-RU" sz="1200" b="1" dirty="0">
              <a:latin typeface="+mj-lt"/>
            </a:endParaRPr>
          </a:p>
        </p:txBody>
      </p:sp>
      <p:sp>
        <p:nvSpPr>
          <p:cNvPr id="34" name="Овал 33"/>
          <p:cNvSpPr/>
          <p:nvPr/>
        </p:nvSpPr>
        <p:spPr>
          <a:xfrm>
            <a:off x="611188" y="3429794"/>
            <a:ext cx="324000" cy="324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b="1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sp>
        <p:nvSpPr>
          <p:cNvPr id="35" name="Овал 34"/>
          <p:cNvSpPr/>
          <p:nvPr/>
        </p:nvSpPr>
        <p:spPr>
          <a:xfrm>
            <a:off x="611188" y="4761148"/>
            <a:ext cx="324000" cy="32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12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609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Весовое хозяйство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</a:t>
            </a:r>
            <a:r>
              <a:rPr lang="ru-RU" dirty="0" smtClean="0"/>
              <a:t>системы</a:t>
            </a:r>
            <a:endParaRPr lang="ru-RU" dirty="0"/>
          </a:p>
        </p:txBody>
      </p:sp>
      <p:pic>
        <p:nvPicPr>
          <p:cNvPr id="18" name="Рисунок 17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/>
          <a:srcRect l="27223" t="10832" r="20190" b="8132"/>
          <a:stretch/>
        </p:blipFill>
        <p:spPr>
          <a:xfrm>
            <a:off x="604838" y="3357563"/>
            <a:ext cx="2490787" cy="2159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31"/>
          </p:nvPr>
        </p:nvSpPr>
        <p:spPr>
          <a:xfrm>
            <a:off x="604367" y="1736812"/>
            <a:ext cx="2491469" cy="1296276"/>
          </a:xfrm>
        </p:spPr>
        <p:txBody>
          <a:bodyPr/>
          <a:lstStyle/>
          <a:p>
            <a:r>
              <a:rPr lang="ru-RU" dirty="0" smtClean="0"/>
              <a:t>АРМ «Весы вагонные». </a:t>
            </a:r>
            <a:r>
              <a:rPr lang="ru-RU" dirty="0"/>
              <a:t>Предназначены для статического взвешивания и для взвешивания в движении всех типов вагонов с сухими сыпучими, твердыми, а также жидкими грузами, в составе поезда без расцепки и/или поездов в целом. </a:t>
            </a: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4"/>
          <a:srcRect l="21300" t="9749" r="14725" b="6926"/>
          <a:stretch/>
        </p:blipFill>
        <p:spPr>
          <a:xfrm>
            <a:off x="3455988" y="3357563"/>
            <a:ext cx="2487612" cy="2159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460931" y="1740070"/>
            <a:ext cx="2482773" cy="11128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ru-RU" sz="1200" dirty="0" smtClean="0"/>
              <a:t>АРМ «Весы конвейерные». Предназначены </a:t>
            </a:r>
            <a:r>
              <a:rPr lang="ru-RU" sz="1200" dirty="0"/>
              <a:t>для непрерывного взвешивания массы сыпучих материалов, транспортируемых ленточными конвейерами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308799" y="1688791"/>
            <a:ext cx="2482083" cy="11128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ru-RU" sz="1200" dirty="0" smtClean="0"/>
              <a:t>АРМ «Весы автомобильные</a:t>
            </a:r>
            <a:r>
              <a:rPr lang="ru-RU" sz="1200" dirty="0"/>
              <a:t>». Предназначены для определения массы порожних и груженых автомобилей в режиме статического взвешивания.</a:t>
            </a:r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102745"/>
              </p:ext>
            </p:extLst>
          </p:nvPr>
        </p:nvGraphicFramePr>
        <p:xfrm>
          <a:off x="6308799" y="3354473"/>
          <a:ext cx="2482083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Image" r:id="rId5" imgW="22209480" imgH="18755280" progId="Photoshop.Image.11">
                  <p:embed/>
                </p:oleObj>
              </mc:Choice>
              <mc:Fallback>
                <p:oleObj name="Image" r:id="rId5" imgW="22209480" imgH="1875528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08799" y="3354473"/>
                        <a:ext cx="2482083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6754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АСКУТЭ – автоматизированная система коммерческого учета тепловой энергии</a:t>
            </a:r>
            <a:endParaRPr lang="ru-RU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8292" r="28298" b="9557"/>
          <a:stretch/>
        </p:blipFill>
        <p:spPr>
          <a:xfrm>
            <a:off x="2120131" y="2721893"/>
            <a:ext cx="4903738" cy="3160268"/>
          </a:xfrm>
          <a:prstGeom prst="rect">
            <a:avLst/>
          </a:prstGeom>
        </p:spPr>
      </p:pic>
      <p:sp>
        <p:nvSpPr>
          <p:cNvPr id="24" name="Текст 23"/>
          <p:cNvSpPr>
            <a:spLocks noGrp="1"/>
          </p:cNvSpPr>
          <p:nvPr>
            <p:ph type="body" sz="quarter" idx="37"/>
          </p:nvPr>
        </p:nvSpPr>
        <p:spPr>
          <a:xfrm>
            <a:off x="2120132" y="5930788"/>
            <a:ext cx="4050270" cy="311195"/>
          </a:xfrm>
        </p:spPr>
        <p:txBody>
          <a:bodyPr/>
          <a:lstStyle/>
          <a:p>
            <a:r>
              <a:rPr lang="ru-RU" dirty="0"/>
              <a:t>Просмотр</a:t>
            </a:r>
            <a:r>
              <a:rPr lang="ru-RU" dirty="0" smtClean="0"/>
              <a:t> текущих показаний узлов учета Томь-</a:t>
            </a:r>
            <a:r>
              <a:rPr lang="ru-RU" dirty="0" err="1" smtClean="0"/>
              <a:t>Усинской</a:t>
            </a:r>
            <a:r>
              <a:rPr lang="ru-RU" dirty="0" smtClean="0"/>
              <a:t> ГРЭС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31"/>
          </p:nvPr>
        </p:nvSpPr>
        <p:spPr>
          <a:xfrm>
            <a:off x="604366" y="2097088"/>
            <a:ext cx="7920521" cy="936000"/>
          </a:xfrm>
        </p:spPr>
        <p:txBody>
          <a:bodyPr/>
          <a:lstStyle/>
          <a:p>
            <a:r>
              <a:rPr lang="ru-RU" dirty="0" smtClean="0"/>
              <a:t>Система, предназначенная для сбора </a:t>
            </a:r>
            <a:r>
              <a:rPr lang="ru-RU" dirty="0"/>
              <a:t>и </a:t>
            </a:r>
            <a:r>
              <a:rPr lang="ru-RU" dirty="0" smtClean="0"/>
              <a:t>обработки </a:t>
            </a:r>
            <a:r>
              <a:rPr lang="ru-RU" dirty="0"/>
              <a:t>данных, считанных с приборов </a:t>
            </a:r>
            <a:r>
              <a:rPr lang="ru-RU" dirty="0" smtClean="0"/>
              <a:t>учета тепла, </a:t>
            </a:r>
            <a:r>
              <a:rPr lang="ru-RU" dirty="0"/>
              <a:t>для осуществления коммерческих взаиморасчетов между поставщиками и </a:t>
            </a:r>
            <a:r>
              <a:rPr lang="ru-RU" dirty="0" smtClean="0"/>
              <a:t>потребителями; для непрерывного </a:t>
            </a:r>
            <a:r>
              <a:rPr lang="ru-RU" dirty="0"/>
              <a:t>контроля состояния </a:t>
            </a:r>
            <a:r>
              <a:rPr lang="ru-RU" dirty="0" smtClean="0"/>
              <a:t>объектов; для наблюдения </a:t>
            </a:r>
            <a:r>
              <a:rPr lang="ru-RU" dirty="0"/>
              <a:t>за технологическими процессами на </a:t>
            </a:r>
            <a:r>
              <a:rPr lang="ru-RU" dirty="0" smtClean="0"/>
              <a:t>узлах учета </a:t>
            </a:r>
            <a:r>
              <a:rPr lang="ru-RU" dirty="0"/>
              <a:t>в режиме реального времени</a:t>
            </a:r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9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823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37"/>
          </p:nvPr>
        </p:nvSpPr>
        <p:spPr>
          <a:xfrm>
            <a:off x="2324532" y="6117668"/>
            <a:ext cx="3896197" cy="252028"/>
          </a:xfrm>
        </p:spPr>
        <p:txBody>
          <a:bodyPr/>
          <a:lstStyle/>
          <a:p>
            <a:r>
              <a:rPr lang="ru-RU" dirty="0" smtClean="0"/>
              <a:t>АСКУТЭ г. Кемерово</a:t>
            </a:r>
            <a:endParaRPr lang="ru-RU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" b="911"/>
          <a:stretch/>
        </p:blipFill>
        <p:spPr>
          <a:xfrm>
            <a:off x="2325781" y="1979035"/>
            <a:ext cx="4477692" cy="4054993"/>
          </a:xfrm>
        </p:spPr>
      </p:pic>
      <p:sp>
        <p:nvSpPr>
          <p:cNvPr id="12" name="Заголовок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АСКУТЭ – автоматизированная система коммерческого учета тепловой энергии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9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37"/>
          </p:nvPr>
        </p:nvSpPr>
        <p:spPr>
          <a:xfrm>
            <a:off x="1277868" y="5993759"/>
            <a:ext cx="3896197" cy="252028"/>
          </a:xfrm>
        </p:spPr>
        <p:txBody>
          <a:bodyPr/>
          <a:lstStyle/>
          <a:p>
            <a:r>
              <a:rPr lang="ru-RU" dirty="0" smtClean="0"/>
              <a:t>АСКУТЭ г. </a:t>
            </a:r>
            <a:r>
              <a:rPr lang="ru-RU" dirty="0" smtClean="0"/>
              <a:t>Барнаул</a:t>
            </a:r>
            <a:endParaRPr lang="ru-RU" dirty="0"/>
          </a:p>
        </p:txBody>
      </p:sp>
      <p:sp>
        <p:nvSpPr>
          <p:cNvPr id="12" name="Заголовок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АСКУТЭ – автоматизированная система коммерческого учета тепловой энергии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9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" b="738"/>
          <a:stretch>
            <a:fillRect/>
          </a:stretch>
        </p:blipFill>
        <p:spPr>
          <a:xfrm>
            <a:off x="1295752" y="2348999"/>
            <a:ext cx="6552496" cy="3632617"/>
          </a:xfrm>
        </p:spPr>
      </p:pic>
    </p:spTree>
    <p:extLst>
      <p:ext uri="{BB962C8B-B14F-4D97-AF65-F5344CB8AC3E}">
        <p14:creationId xmlns:p14="http://schemas.microsoft.com/office/powerpoint/2010/main" val="91838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Системы сбора данных </a:t>
            </a:r>
            <a:r>
              <a:rPr lang="ru-RU" dirty="0"/>
              <a:t>с контрольно-измерительных </a:t>
            </a:r>
            <a:r>
              <a:rPr lang="ru-RU" dirty="0" smtClean="0"/>
              <a:t>приборов ЦТАИ (АСТК)</a:t>
            </a:r>
            <a:endParaRPr lang="ru-RU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15388" t="21432" r="22478" b="17350"/>
          <a:stretch/>
        </p:blipFill>
        <p:spPr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31"/>
          </p:nvPr>
        </p:nvSpPr>
        <p:spPr>
          <a:xfrm>
            <a:off x="604367" y="2204864"/>
            <a:ext cx="7928446" cy="828224"/>
          </a:xfrm>
        </p:spPr>
        <p:txBody>
          <a:bodyPr/>
          <a:lstStyle/>
          <a:p>
            <a:r>
              <a:rPr lang="ru-RU" dirty="0" smtClean="0"/>
              <a:t>Сбор, архивация и представление </a:t>
            </a:r>
            <a:r>
              <a:rPr lang="ru-RU" dirty="0"/>
              <a:t>оперативной информации о технологических </a:t>
            </a:r>
            <a:r>
              <a:rPr lang="ru-RU" dirty="0" smtClean="0"/>
              <a:t>параметрах станции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 smtClean="0"/>
              <a:t>Программа формирования архивов с приборов </a:t>
            </a:r>
            <a:r>
              <a:rPr lang="ru-RU" dirty="0" err="1" smtClean="0"/>
              <a:t>ЭлМЕТРО</a:t>
            </a:r>
            <a:r>
              <a:rPr lang="ru-RU" dirty="0" smtClean="0"/>
              <a:t> цеха ТАИ Томь-</a:t>
            </a:r>
            <a:r>
              <a:rPr lang="ru-RU" dirty="0" err="1" smtClean="0"/>
              <a:t>Усинской</a:t>
            </a:r>
            <a:r>
              <a:rPr lang="ru-RU" dirty="0" smtClean="0"/>
              <a:t> ГРЭС. На данный момент насчитывается 345 приборов.</a:t>
            </a:r>
            <a:endParaRPr lang="ru-RU" dirty="0"/>
          </a:p>
        </p:txBody>
      </p:sp>
      <p:pic>
        <p:nvPicPr>
          <p:cNvPr id="12" name="Рисунок 11"/>
          <p:cNvPicPr>
            <a:picLocks noGrp="1" noChangeAspect="1"/>
          </p:cNvPicPr>
          <p:nvPr>
            <p:ph type="pic" sz="quarter" idx="3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3" b="12993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 smtClean="0"/>
              <a:t>Приборы ЦТАИ, установленные на </a:t>
            </a:r>
            <a:r>
              <a:rPr lang="ru-RU" dirty="0" err="1" smtClean="0"/>
              <a:t>Беловской</a:t>
            </a:r>
            <a:r>
              <a:rPr lang="ru-RU" dirty="0" smtClean="0"/>
              <a:t> ГРЭС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14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4339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Система </a:t>
            </a:r>
            <a:r>
              <a:rPr lang="ru-RU" dirty="0"/>
              <a:t>контроля и управления </a:t>
            </a:r>
            <a:r>
              <a:rPr lang="ru-RU" dirty="0" smtClean="0"/>
              <a:t>доступом (СКУД)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1"/>
          </p:nvPr>
        </p:nvSpPr>
        <p:spPr>
          <a:xfrm>
            <a:off x="604367" y="2204864"/>
            <a:ext cx="7928446" cy="828224"/>
          </a:xfrm>
        </p:spPr>
        <p:txBody>
          <a:bodyPr/>
          <a:lstStyle/>
          <a:p>
            <a:r>
              <a:rPr lang="ru-RU" dirty="0" smtClean="0"/>
              <a:t>Совокупность </a:t>
            </a:r>
            <a:r>
              <a:rPr lang="ru-RU" dirty="0"/>
              <a:t>программно-аппаратных технических средств безопасности, имеющих целью ограничение и регистрацию входа-выхода объектов (людей, транспорта) на заданной территории через «точки прохода»: двери, ворота, КПП.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14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6734" r="185" b="35586"/>
          <a:stretch/>
        </p:blipFill>
        <p:spPr/>
      </p:pic>
      <p:pic>
        <p:nvPicPr>
          <p:cNvPr id="6" name="Рисунок 5"/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t="7503" r="16" b="28223"/>
          <a:stretch/>
        </p:blipFill>
        <p:spPr/>
      </p:pic>
    </p:spTree>
    <p:extLst>
      <p:ext uri="{BB962C8B-B14F-4D97-AF65-F5344CB8AC3E}">
        <p14:creationId xmlns:p14="http://schemas.microsoft.com/office/powerpoint/2010/main" val="748966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Комплексы систем пожаротушения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1"/>
          </p:nvPr>
        </p:nvSpPr>
        <p:spPr>
          <a:xfrm>
            <a:off x="611351" y="2204864"/>
            <a:ext cx="7928446" cy="828224"/>
          </a:xfrm>
        </p:spPr>
        <p:txBody>
          <a:bodyPr/>
          <a:lstStyle/>
          <a:p>
            <a:r>
              <a:rPr lang="ru-RU" dirty="0"/>
              <a:t>АСПТ (автоматическая система пожаротушения)</a:t>
            </a:r>
          </a:p>
          <a:p>
            <a:r>
              <a:rPr lang="ru-RU" dirty="0"/>
              <a:t>АУВП (автоматическая установка водяного пожаротушения)</a:t>
            </a:r>
          </a:p>
          <a:p>
            <a:r>
              <a:rPr lang="ru-RU" dirty="0"/>
              <a:t>АСВПЗ (автоматизированная система </a:t>
            </a:r>
            <a:r>
              <a:rPr lang="ru-RU" dirty="0" err="1"/>
              <a:t>взрыво-пожарозащиты</a:t>
            </a:r>
            <a:r>
              <a:rPr lang="ru-RU" dirty="0"/>
              <a:t>)</a:t>
            </a:r>
          </a:p>
          <a:p>
            <a:r>
              <a:rPr lang="ru-RU" dirty="0"/>
              <a:t>АСУГТ (автоматизированная система управления генератором тумана)</a:t>
            </a:r>
          </a:p>
          <a:p>
            <a:endParaRPr lang="ru-RU" dirty="0" smtClean="0"/>
          </a:p>
          <a:p>
            <a:r>
              <a:rPr lang="ru-RU" dirty="0"/>
              <a:t>На сопровождении ИТС только верхний уровень систем пожаротушения – средства мониторинга и отображения состояния, компьютеры и прикладное ПО АРМов.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14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1" b="12211"/>
          <a:stretch>
            <a:fillRect/>
          </a:stretch>
        </p:blipFill>
        <p:spPr>
          <a:xfrm>
            <a:off x="596900" y="3663950"/>
            <a:ext cx="3895725" cy="2159000"/>
          </a:xfrm>
        </p:spPr>
      </p:pic>
      <p:pic>
        <p:nvPicPr>
          <p:cNvPr id="10" name="Рисунок 9"/>
          <p:cNvPicPr>
            <a:picLocks noGrp="1" noChangeAspect="1"/>
          </p:cNvPicPr>
          <p:nvPr>
            <p:ph type="pic" sz="quarter" idx="3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>
          <a:xfrm>
            <a:off x="4635500" y="3663950"/>
            <a:ext cx="3889375" cy="2159000"/>
          </a:xfrm>
        </p:spPr>
      </p:pic>
      <p:sp>
        <p:nvSpPr>
          <p:cNvPr id="15" name="Текст 7"/>
          <p:cNvSpPr>
            <a:spLocks noGrp="1"/>
          </p:cNvSpPr>
          <p:nvPr>
            <p:ph type="body" sz="quarter" idx="37"/>
          </p:nvPr>
        </p:nvSpPr>
        <p:spPr>
          <a:xfrm>
            <a:off x="4632088" y="5866062"/>
            <a:ext cx="3896197" cy="503411"/>
          </a:xfrm>
        </p:spPr>
        <p:txBody>
          <a:bodyPr/>
          <a:lstStyle/>
          <a:p>
            <a:r>
              <a:rPr lang="ru-RU" dirty="0" smtClean="0"/>
              <a:t>АСВПЗ</a:t>
            </a:r>
            <a:endParaRPr lang="ru-RU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7"/>
          </p:nvPr>
        </p:nvSpPr>
        <p:spPr>
          <a:xfrm>
            <a:off x="598305" y="5866062"/>
            <a:ext cx="3896197" cy="503411"/>
          </a:xfrm>
        </p:spPr>
        <p:txBody>
          <a:bodyPr/>
          <a:lstStyle/>
          <a:p>
            <a:r>
              <a:rPr lang="ru-RU" dirty="0"/>
              <a:t>АСУГТ</a:t>
            </a:r>
          </a:p>
        </p:txBody>
      </p:sp>
    </p:spTree>
    <p:extLst>
      <p:ext uri="{BB962C8B-B14F-4D97-AF65-F5344CB8AC3E}">
        <p14:creationId xmlns:p14="http://schemas.microsoft.com/office/powerpoint/2010/main" val="2317083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Комплексы систем пожаротушения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14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9" b="7209"/>
          <a:stretch>
            <a:fillRect/>
          </a:stretch>
        </p:blipFill>
        <p:spPr>
          <a:xfrm>
            <a:off x="604838" y="2900000"/>
            <a:ext cx="3895725" cy="2160587"/>
          </a:xfrm>
        </p:spPr>
      </p:pic>
      <p:pic>
        <p:nvPicPr>
          <p:cNvPr id="5" name="Рисунок 4"/>
          <p:cNvPicPr>
            <a:picLocks noGrp="1" noChangeAspect="1"/>
          </p:cNvPicPr>
          <p:nvPr>
            <p:ph type="pic" sz="quarter" idx="3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" b="2628"/>
          <a:stretch>
            <a:fillRect/>
          </a:stretch>
        </p:blipFill>
        <p:spPr>
          <a:xfrm>
            <a:off x="4643438" y="2900000"/>
            <a:ext cx="3889375" cy="2160587"/>
          </a:xfrm>
        </p:spPr>
      </p:pic>
      <p:sp>
        <p:nvSpPr>
          <p:cNvPr id="12" name="Текст 7"/>
          <p:cNvSpPr>
            <a:spLocks noGrp="1"/>
          </p:cNvSpPr>
          <p:nvPr>
            <p:ph type="body" sz="quarter" idx="37"/>
          </p:nvPr>
        </p:nvSpPr>
        <p:spPr>
          <a:xfrm>
            <a:off x="4643438" y="5157192"/>
            <a:ext cx="3896197" cy="503411"/>
          </a:xfrm>
        </p:spPr>
        <p:txBody>
          <a:bodyPr/>
          <a:lstStyle/>
          <a:p>
            <a:r>
              <a:rPr lang="ru-RU" dirty="0" smtClean="0"/>
              <a:t>АУВП</a:t>
            </a:r>
            <a:endParaRPr lang="ru-RU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7"/>
          </p:nvPr>
        </p:nvSpPr>
        <p:spPr>
          <a:xfrm>
            <a:off x="604366" y="5157192"/>
            <a:ext cx="3896197" cy="503411"/>
          </a:xfrm>
        </p:spPr>
        <p:txBody>
          <a:bodyPr/>
          <a:lstStyle/>
          <a:p>
            <a:r>
              <a:rPr lang="ru-RU" dirty="0" smtClean="0"/>
              <a:t>АСПТ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678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Система резервного копирования и восстановления информации ИТС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14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1"/>
          </p:nvPr>
        </p:nvSpPr>
        <p:spPr>
          <a:xfrm>
            <a:off x="604366" y="2097088"/>
            <a:ext cx="7920521" cy="706307"/>
          </a:xfrm>
        </p:spPr>
        <p:txBody>
          <a:bodyPr/>
          <a:lstStyle/>
          <a:p>
            <a:r>
              <a:rPr lang="ru-RU" dirty="0" smtClean="0"/>
              <a:t>Аппаратно-программный </a:t>
            </a:r>
            <a:r>
              <a:rPr lang="ru-RU" dirty="0"/>
              <a:t>комплекс на базе сервера, дискового/ленточного хранилища и специализированного ПО </a:t>
            </a:r>
            <a:r>
              <a:rPr lang="ru-RU" dirty="0" err="1"/>
              <a:t>Veritas</a:t>
            </a:r>
            <a:r>
              <a:rPr lang="ru-RU" dirty="0"/>
              <a:t> (</a:t>
            </a:r>
            <a:r>
              <a:rPr lang="ru-RU" dirty="0" err="1"/>
              <a:t>Symantec</a:t>
            </a:r>
            <a:r>
              <a:rPr lang="ru-RU" dirty="0"/>
              <a:t>) </a:t>
            </a:r>
            <a:r>
              <a:rPr lang="ru-RU" dirty="0" err="1"/>
              <a:t>BackupExec</a:t>
            </a:r>
            <a:r>
              <a:rPr lang="ru-RU" dirty="0"/>
              <a:t>.</a:t>
            </a:r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2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" b="397"/>
          <a:stretch>
            <a:fillRect/>
          </a:stretch>
        </p:blipFill>
        <p:spPr>
          <a:xfrm>
            <a:off x="1716713" y="3033088"/>
            <a:ext cx="5695826" cy="3157690"/>
          </a:xfrm>
        </p:spPr>
      </p:pic>
    </p:spTree>
    <p:extLst>
      <p:ext uri="{BB962C8B-B14F-4D97-AF65-F5344CB8AC3E}">
        <p14:creationId xmlns:p14="http://schemas.microsoft.com/office/powerpoint/2010/main" val="17132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Служба информационно-технологических систем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Пользователи, рабочие места, оборудование</a:t>
            </a:r>
          </a:p>
        </p:txBody>
      </p:sp>
    </p:spTree>
    <p:extLst>
      <p:ext uri="{BB962C8B-B14F-4D97-AF65-F5344CB8AC3E}">
        <p14:creationId xmlns:p14="http://schemas.microsoft.com/office/powerpoint/2010/main" val="26384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Служба информационно-технологических систем</a:t>
            </a:r>
          </a:p>
        </p:txBody>
      </p:sp>
      <p:sp>
        <p:nvSpPr>
          <p:cNvPr id="17" name="Заголовок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Организационная структура службы информационно-технологических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2020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Главный щит управления (ГЩУ)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Пользователи, рабочие места, </a:t>
            </a:r>
            <a:r>
              <a:rPr lang="ru-RU" dirty="0" smtClean="0"/>
              <a:t>оборудование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7"/>
          </p:nvPr>
        </p:nvSpPr>
        <p:spPr>
          <a:xfrm>
            <a:off x="604367" y="4977172"/>
            <a:ext cx="3231002" cy="827832"/>
          </a:xfrm>
        </p:spPr>
        <p:txBody>
          <a:bodyPr/>
          <a:lstStyle/>
          <a:p>
            <a:r>
              <a:rPr lang="ru-RU" dirty="0" smtClean="0"/>
              <a:t>ГЩУ </a:t>
            </a:r>
            <a:r>
              <a:rPr lang="ru-RU" dirty="0" err="1" smtClean="0"/>
              <a:t>Беловской</a:t>
            </a:r>
            <a:r>
              <a:rPr lang="ru-RU" dirty="0" smtClean="0"/>
              <a:t> ГРЭС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11188" y="1571043"/>
            <a:ext cx="7921624" cy="6463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ru-RU" sz="1200" dirty="0" smtClean="0"/>
              <a:t>Это </a:t>
            </a:r>
            <a:r>
              <a:rPr lang="ru-RU" sz="1200" dirty="0"/>
              <a:t>центральное помещение, где сосредоточены основные средства контроля и управления и где дежурит оперативный персонал, ведущий эксплуатацию станции. В помещении ГЩУ располагаются щиты и пульты управления, щиты автоматики и телемеханики, релейных защит, </a:t>
            </a:r>
            <a:r>
              <a:rPr lang="ru-RU" sz="1200" dirty="0" err="1"/>
              <a:t>теплоконтроля</a:t>
            </a:r>
            <a:r>
              <a:rPr lang="ru-RU" sz="1200" dirty="0"/>
              <a:t>, сигнализации, собственных нужд.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6" y="2446918"/>
            <a:ext cx="3231002" cy="242325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446918"/>
            <a:ext cx="4315380" cy="2423252"/>
          </a:xfrm>
          <a:prstGeom prst="rect">
            <a:avLst/>
          </a:prstGeom>
        </p:spPr>
      </p:pic>
      <p:sp>
        <p:nvSpPr>
          <p:cNvPr id="13" name="Текст 6"/>
          <p:cNvSpPr>
            <a:spLocks noGrp="1"/>
          </p:cNvSpPr>
          <p:nvPr>
            <p:ph type="body" sz="quarter" idx="37"/>
          </p:nvPr>
        </p:nvSpPr>
        <p:spPr>
          <a:xfrm>
            <a:off x="4174668" y="4982294"/>
            <a:ext cx="4280664" cy="822710"/>
          </a:xfrm>
        </p:spPr>
        <p:txBody>
          <a:bodyPr/>
          <a:lstStyle/>
          <a:p>
            <a:r>
              <a:rPr lang="ru-RU" dirty="0" smtClean="0"/>
              <a:t>ГЩУ Томь-</a:t>
            </a:r>
            <a:r>
              <a:rPr lang="ru-RU" dirty="0" err="1" smtClean="0"/>
              <a:t>Усинской</a:t>
            </a:r>
            <a:r>
              <a:rPr lang="ru-RU" dirty="0" smtClean="0"/>
              <a:t> ГРЭС</a:t>
            </a:r>
            <a:endParaRPr lang="ru-RU" dirty="0"/>
          </a:p>
        </p:txBody>
      </p:sp>
      <p:sp>
        <p:nvSpPr>
          <p:cNvPr id="14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582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Пользователи, рабочие места, оборудование</a:t>
            </a:r>
            <a:endParaRPr lang="ru-RU" dirty="0"/>
          </a:p>
        </p:txBody>
      </p:sp>
      <p:sp>
        <p:nvSpPr>
          <p:cNvPr id="9" name="Заголовок 17"/>
          <p:cNvSpPr>
            <a:spLocks noGrp="1"/>
          </p:cNvSpPr>
          <p:nvPr>
            <p:ph type="ctrTitle"/>
          </p:nvPr>
        </p:nvSpPr>
        <p:spPr>
          <a:xfrm>
            <a:off x="604367" y="1052855"/>
            <a:ext cx="7920521" cy="1036377"/>
          </a:xfrm>
        </p:spPr>
        <p:txBody>
          <a:bodyPr/>
          <a:lstStyle/>
          <a:p>
            <a:r>
              <a:rPr lang="ru-RU" dirty="0" smtClean="0"/>
              <a:t>СОТИ АССО (Станционное оборудование)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6" y="1700808"/>
            <a:ext cx="3078342" cy="41044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94" y="1700808"/>
            <a:ext cx="3078342" cy="4104456"/>
          </a:xfrm>
          <a:prstGeom prst="rect">
            <a:avLst/>
          </a:prstGeom>
        </p:spPr>
      </p:pic>
      <p:sp>
        <p:nvSpPr>
          <p:cNvPr id="11" name="Текст 23"/>
          <p:cNvSpPr>
            <a:spLocks noGrp="1"/>
          </p:cNvSpPr>
          <p:nvPr>
            <p:ph type="body" sz="quarter" idx="37"/>
          </p:nvPr>
        </p:nvSpPr>
        <p:spPr>
          <a:xfrm>
            <a:off x="182322" y="5830192"/>
            <a:ext cx="3079433" cy="335112"/>
          </a:xfrm>
        </p:spPr>
        <p:txBody>
          <a:bodyPr/>
          <a:lstStyle/>
          <a:p>
            <a:r>
              <a:rPr lang="ru-RU" sz="1400" dirty="0" smtClean="0"/>
              <a:t>Контроллеры </a:t>
            </a:r>
            <a:r>
              <a:rPr lang="en-US" sz="1400" dirty="0" smtClean="0"/>
              <a:t>D20, </a:t>
            </a:r>
            <a:r>
              <a:rPr lang="en-US" sz="1400" dirty="0"/>
              <a:t>c</a:t>
            </a:r>
            <a:r>
              <a:rPr lang="ru-RU" sz="1400" dirty="0" err="1" smtClean="0"/>
              <a:t>ервера</a:t>
            </a:r>
            <a:r>
              <a:rPr lang="ru-RU" sz="1400" dirty="0" smtClean="0"/>
              <a:t> </a:t>
            </a:r>
            <a:r>
              <a:rPr lang="en-US" sz="1400" dirty="0" smtClean="0"/>
              <a:t>D200</a:t>
            </a:r>
            <a:endParaRPr lang="ru-RU" sz="1400" dirty="0"/>
          </a:p>
        </p:txBody>
      </p:sp>
      <p:sp>
        <p:nvSpPr>
          <p:cNvPr id="15" name="Текст 23"/>
          <p:cNvSpPr>
            <a:spLocks noGrp="1"/>
          </p:cNvSpPr>
          <p:nvPr>
            <p:ph type="body" sz="quarter" idx="37"/>
          </p:nvPr>
        </p:nvSpPr>
        <p:spPr>
          <a:xfrm>
            <a:off x="3419594" y="5830192"/>
            <a:ext cx="3079433" cy="335112"/>
          </a:xfrm>
        </p:spPr>
        <p:txBody>
          <a:bodyPr/>
          <a:lstStyle/>
          <a:p>
            <a:r>
              <a:rPr lang="ru-RU" sz="1400" dirty="0" smtClean="0"/>
              <a:t>БДРВ</a:t>
            </a:r>
            <a:endParaRPr lang="ru-RU" sz="1400" dirty="0"/>
          </a:p>
        </p:txBody>
      </p:sp>
      <p:sp>
        <p:nvSpPr>
          <p:cNvPr id="16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62" y="1700808"/>
            <a:ext cx="2304811" cy="4104456"/>
          </a:xfrm>
          <a:prstGeom prst="rect">
            <a:avLst/>
          </a:prstGeom>
        </p:spPr>
      </p:pic>
      <p:sp>
        <p:nvSpPr>
          <p:cNvPr id="17" name="Текст 23"/>
          <p:cNvSpPr>
            <a:spLocks noGrp="1"/>
          </p:cNvSpPr>
          <p:nvPr>
            <p:ph type="body" sz="quarter" idx="37"/>
          </p:nvPr>
        </p:nvSpPr>
        <p:spPr>
          <a:xfrm>
            <a:off x="6659166" y="5831084"/>
            <a:ext cx="2314207" cy="335112"/>
          </a:xfrm>
        </p:spPr>
        <p:txBody>
          <a:bodyPr/>
          <a:lstStyle/>
          <a:p>
            <a:r>
              <a:rPr lang="ru-RU" sz="1400" dirty="0" smtClean="0"/>
              <a:t>Шкаф телесигнализации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469757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АИИСКУЭ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Пользователи, рабочие места, оборудование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7"/>
          </p:nvPr>
        </p:nvSpPr>
        <p:spPr>
          <a:xfrm>
            <a:off x="290798" y="5665811"/>
            <a:ext cx="2788324" cy="431788"/>
          </a:xfrm>
        </p:spPr>
        <p:txBody>
          <a:bodyPr/>
          <a:lstStyle/>
          <a:p>
            <a:r>
              <a:rPr lang="ru-RU" dirty="0" smtClean="0"/>
              <a:t>Контроллер ЭКОМ-3000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9"/>
          </p:nvPr>
        </p:nvSpPr>
        <p:spPr>
          <a:xfrm>
            <a:off x="5795325" y="5623634"/>
            <a:ext cx="3059877" cy="489545"/>
          </a:xfrm>
        </p:spPr>
        <p:txBody>
          <a:bodyPr/>
          <a:lstStyle/>
          <a:p>
            <a:r>
              <a:rPr lang="ru-RU" dirty="0" smtClean="0"/>
              <a:t>Сервер опроса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8" y="1863638"/>
            <a:ext cx="2808312" cy="37444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08" y="1863638"/>
            <a:ext cx="2102633" cy="3744416"/>
          </a:xfrm>
          <a:prstGeom prst="rect">
            <a:avLst/>
          </a:prstGeom>
        </p:spPr>
      </p:pic>
      <p:sp>
        <p:nvSpPr>
          <p:cNvPr id="11" name="Текст 6"/>
          <p:cNvSpPr>
            <a:spLocks noGrp="1"/>
          </p:cNvSpPr>
          <p:nvPr>
            <p:ph type="body" sz="quarter" idx="37"/>
          </p:nvPr>
        </p:nvSpPr>
        <p:spPr>
          <a:xfrm>
            <a:off x="3385907" y="5665811"/>
            <a:ext cx="2102633" cy="431788"/>
          </a:xfrm>
        </p:spPr>
        <p:txBody>
          <a:bodyPr/>
          <a:lstStyle/>
          <a:p>
            <a:r>
              <a:rPr lang="ru-RU" dirty="0" smtClean="0"/>
              <a:t>Счетчики АИИСКУЭ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l="14562" t="5551" r="48376" b="14660"/>
          <a:stretch/>
        </p:blipFill>
        <p:spPr>
          <a:xfrm>
            <a:off x="5777339" y="1880828"/>
            <a:ext cx="3077863" cy="3727225"/>
          </a:xfrm>
          <a:prstGeom prst="rect">
            <a:avLst/>
          </a:prstGeom>
        </p:spPr>
      </p:pic>
      <p:sp>
        <p:nvSpPr>
          <p:cNvPr id="14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728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Пользователи, рабочие места, оборудование</a:t>
            </a:r>
            <a:endParaRPr lang="ru-RU" dirty="0"/>
          </a:p>
        </p:txBody>
      </p:sp>
      <p:sp>
        <p:nvSpPr>
          <p:cNvPr id="9" name="Заголовок 17"/>
          <p:cNvSpPr>
            <a:spLocks noGrp="1"/>
          </p:cNvSpPr>
          <p:nvPr>
            <p:ph type="ctrTitle"/>
          </p:nvPr>
        </p:nvSpPr>
        <p:spPr>
          <a:xfrm>
            <a:off x="604367" y="1052855"/>
            <a:ext cx="7920521" cy="1036377"/>
          </a:xfrm>
        </p:spPr>
        <p:txBody>
          <a:bodyPr/>
          <a:lstStyle/>
          <a:p>
            <a:r>
              <a:rPr lang="ru-RU" dirty="0" smtClean="0"/>
              <a:t>СМПР (Станционное оборудование)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4"/>
          <a:stretch/>
        </p:blipFill>
        <p:spPr>
          <a:xfrm>
            <a:off x="377639" y="1510094"/>
            <a:ext cx="2526838" cy="41947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1" y="1508928"/>
            <a:ext cx="2792215" cy="41883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23228"/>
            <a:ext cx="2782683" cy="4174024"/>
          </a:xfrm>
          <a:prstGeom prst="rect">
            <a:avLst/>
          </a:prstGeom>
        </p:spPr>
      </p:pic>
      <p:sp>
        <p:nvSpPr>
          <p:cNvPr id="10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0702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ЛСО ГО и ЧС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Пользователи, рабочие места, </a:t>
            </a:r>
            <a:r>
              <a:rPr lang="ru-RU" dirty="0" smtClean="0"/>
              <a:t>оборудование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7"/>
          </p:nvPr>
        </p:nvSpPr>
        <p:spPr>
          <a:xfrm>
            <a:off x="2807235" y="5815901"/>
            <a:ext cx="3522705" cy="238164"/>
          </a:xfrm>
        </p:spPr>
        <p:txBody>
          <a:bodyPr/>
          <a:lstStyle/>
          <a:p>
            <a:pPr algn="ctr"/>
            <a:r>
              <a:rPr lang="ru-RU" dirty="0" smtClean="0"/>
              <a:t>АРМ ЛСО на главном щите управления </a:t>
            </a:r>
            <a:r>
              <a:rPr lang="ru-RU" dirty="0" err="1" smtClean="0"/>
              <a:t>Беловской</a:t>
            </a:r>
            <a:r>
              <a:rPr lang="ru-RU" dirty="0" smtClean="0"/>
              <a:t> ГРЭС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04365" y="1570180"/>
            <a:ext cx="7928447" cy="6872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ru-RU" sz="1200" dirty="0"/>
              <a:t> </a:t>
            </a:r>
            <a:r>
              <a:rPr lang="ru-RU" sz="1200" dirty="0" smtClean="0"/>
              <a:t>Локальная </a:t>
            </a:r>
            <a:r>
              <a:rPr lang="ru-RU" sz="1200" dirty="0"/>
              <a:t>система </a:t>
            </a:r>
            <a:r>
              <a:rPr lang="ru-RU" sz="1200" dirty="0" smtClean="0"/>
              <a:t>оповещения </a:t>
            </a:r>
            <a:r>
              <a:rPr lang="ru-RU" sz="1200" dirty="0"/>
              <a:t>работников станции и населения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83" y="2036114"/>
            <a:ext cx="2714010" cy="3618681"/>
          </a:xfrm>
          <a:prstGeom prst="rect">
            <a:avLst/>
          </a:prstGeom>
        </p:spPr>
      </p:pic>
      <p:sp>
        <p:nvSpPr>
          <p:cNvPr id="11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3591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Блочные щиты управления (БЩУ)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Пользователи, рабочие места, </a:t>
            </a:r>
            <a:r>
              <a:rPr lang="ru-RU" dirty="0" smtClean="0"/>
              <a:t>оборудование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7"/>
          </p:nvPr>
        </p:nvSpPr>
        <p:spPr>
          <a:xfrm>
            <a:off x="2156134" y="5943388"/>
            <a:ext cx="3522705" cy="238164"/>
          </a:xfrm>
        </p:spPr>
        <p:txBody>
          <a:bodyPr/>
          <a:lstStyle/>
          <a:p>
            <a:r>
              <a:rPr lang="ru-RU" dirty="0" smtClean="0"/>
              <a:t>БЩУ-2 </a:t>
            </a:r>
            <a:r>
              <a:rPr lang="ru-RU" dirty="0" err="1" smtClean="0"/>
              <a:t>Беловской</a:t>
            </a:r>
            <a:r>
              <a:rPr lang="ru-RU" dirty="0" smtClean="0"/>
              <a:t> ГРЭС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04365" y="1570180"/>
            <a:ext cx="7928447" cy="830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ru-RU" sz="1200" dirty="0" smtClean="0"/>
              <a:t>Служат </a:t>
            </a:r>
            <a:r>
              <a:rPr lang="ru-RU" sz="1200" dirty="0"/>
              <a:t>для контроля над работой всего оборудования </a:t>
            </a:r>
            <a:r>
              <a:rPr lang="ru-RU" sz="1200" dirty="0" smtClean="0"/>
              <a:t>энергоблоков </a:t>
            </a:r>
            <a:r>
              <a:rPr lang="ru-RU" sz="1200" dirty="0"/>
              <a:t>и согласованного управления работой. Находящиеся в помещениях БЩУ </a:t>
            </a:r>
            <a:r>
              <a:rPr lang="ru-RU" sz="1200" dirty="0" smtClean="0"/>
              <a:t>машинисты наблюдают за технологическими, тепловыми и др. параметрами и обеспечивают </a:t>
            </a:r>
            <a:r>
              <a:rPr lang="ru-RU" sz="1200" dirty="0"/>
              <a:t>нормальную работу </a:t>
            </a:r>
            <a:r>
              <a:rPr lang="ru-RU" sz="1200" dirty="0" smtClean="0"/>
              <a:t>энергоблоков </a:t>
            </a:r>
            <a:r>
              <a:rPr lang="ru-RU" sz="1200" dirty="0"/>
              <a:t>станции.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34" y="2291088"/>
            <a:ext cx="4824908" cy="3618681"/>
          </a:xfrm>
          <a:prstGeom prst="rect">
            <a:avLst/>
          </a:prstGeom>
        </p:spPr>
      </p:pic>
      <p:sp>
        <p:nvSpPr>
          <p:cNvPr id="11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4345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Серверные ИТС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Пользователи, рабочие места, оборудование</a:t>
            </a:r>
          </a:p>
          <a:p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7"/>
          </p:nvPr>
        </p:nvSpPr>
        <p:spPr>
          <a:xfrm>
            <a:off x="868574" y="6062470"/>
            <a:ext cx="3164716" cy="238164"/>
          </a:xfrm>
        </p:spPr>
        <p:txBody>
          <a:bodyPr/>
          <a:lstStyle/>
          <a:p>
            <a:r>
              <a:rPr lang="ru-RU" dirty="0" smtClean="0"/>
              <a:t>Сервера ИТС </a:t>
            </a:r>
            <a:r>
              <a:rPr lang="ru-RU" dirty="0" err="1" smtClean="0"/>
              <a:t>Беловской</a:t>
            </a:r>
            <a:r>
              <a:rPr lang="ru-RU" dirty="0" smtClean="0"/>
              <a:t> ГРЭС, помещение ГЩУ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67" y="1724197"/>
            <a:ext cx="3240000" cy="4320000"/>
          </a:xfrm>
          <a:prstGeom prst="rect">
            <a:avLst/>
          </a:prstGeom>
        </p:spPr>
      </p:pic>
      <p:sp>
        <p:nvSpPr>
          <p:cNvPr id="11" name="Текст 6"/>
          <p:cNvSpPr>
            <a:spLocks noGrp="1"/>
          </p:cNvSpPr>
          <p:nvPr>
            <p:ph type="body" sz="quarter" idx="37"/>
          </p:nvPr>
        </p:nvSpPr>
        <p:spPr>
          <a:xfrm>
            <a:off x="4995334" y="6055202"/>
            <a:ext cx="3164716" cy="238164"/>
          </a:xfrm>
        </p:spPr>
        <p:txBody>
          <a:bodyPr/>
          <a:lstStyle/>
          <a:p>
            <a:r>
              <a:rPr lang="ru-RU" dirty="0" smtClean="0"/>
              <a:t>Сервера ИТС Томь-</a:t>
            </a:r>
            <a:r>
              <a:rPr lang="ru-RU" dirty="0" err="1" smtClean="0"/>
              <a:t>Усинской</a:t>
            </a:r>
            <a:r>
              <a:rPr lang="ru-RU" dirty="0" smtClean="0"/>
              <a:t> ГРЭС, помещение СДТУ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7278" r="82" b="9422"/>
          <a:stretch/>
        </p:blipFill>
        <p:spPr>
          <a:xfrm>
            <a:off x="4995334" y="1716928"/>
            <a:ext cx="3270999" cy="4345542"/>
          </a:xfrm>
          <a:prstGeom prst="rect">
            <a:avLst/>
          </a:prstGeom>
        </p:spPr>
      </p:pic>
      <p:sp>
        <p:nvSpPr>
          <p:cNvPr id="13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4902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Пользователи, рабочие места, оборудование</a:t>
            </a:r>
          </a:p>
        </p:txBody>
      </p:sp>
      <p:sp>
        <p:nvSpPr>
          <p:cNvPr id="9" name="Заголовок 17"/>
          <p:cNvSpPr>
            <a:spLocks noGrp="1"/>
          </p:cNvSpPr>
          <p:nvPr>
            <p:ph type="ctrTitle"/>
          </p:nvPr>
        </p:nvSpPr>
        <p:spPr>
          <a:xfrm>
            <a:off x="604367" y="1052855"/>
            <a:ext cx="7920521" cy="1036377"/>
          </a:xfrm>
        </p:spPr>
        <p:txBody>
          <a:bodyPr/>
          <a:lstStyle/>
          <a:p>
            <a:r>
              <a:rPr lang="ru-RU" dirty="0" smtClean="0"/>
              <a:t>АРМ «Весы автомобильные»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273" y="1973600"/>
            <a:ext cx="2009652" cy="267953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7" y="1973600"/>
            <a:ext cx="2009652" cy="267953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89" y="1973600"/>
            <a:ext cx="3572714" cy="2679536"/>
          </a:xfrm>
          <a:prstGeom prst="rect">
            <a:avLst/>
          </a:prstGeom>
        </p:spPr>
      </p:pic>
      <p:sp>
        <p:nvSpPr>
          <p:cNvPr id="10" name="Текст 23"/>
          <p:cNvSpPr>
            <a:spLocks noGrp="1"/>
          </p:cNvSpPr>
          <p:nvPr>
            <p:ph type="body" sz="quarter" idx="37"/>
          </p:nvPr>
        </p:nvSpPr>
        <p:spPr>
          <a:xfrm>
            <a:off x="580348" y="4727025"/>
            <a:ext cx="2033671" cy="335112"/>
          </a:xfrm>
        </p:spPr>
        <p:txBody>
          <a:bodyPr/>
          <a:lstStyle/>
          <a:p>
            <a:r>
              <a:rPr lang="ru-RU" sz="1400" dirty="0" smtClean="0"/>
              <a:t>Управление шлагбаумом</a:t>
            </a:r>
            <a:endParaRPr lang="ru-RU" sz="1400" dirty="0"/>
          </a:p>
        </p:txBody>
      </p:sp>
      <p:sp>
        <p:nvSpPr>
          <p:cNvPr id="11" name="Текст 23"/>
          <p:cNvSpPr>
            <a:spLocks noGrp="1"/>
          </p:cNvSpPr>
          <p:nvPr>
            <p:ph type="body" sz="quarter" idx="37"/>
          </p:nvPr>
        </p:nvSpPr>
        <p:spPr>
          <a:xfrm>
            <a:off x="2785289" y="4727025"/>
            <a:ext cx="2033671" cy="335112"/>
          </a:xfrm>
        </p:spPr>
        <p:txBody>
          <a:bodyPr/>
          <a:lstStyle/>
          <a:p>
            <a:r>
              <a:rPr lang="ru-RU" sz="1400" dirty="0" smtClean="0"/>
              <a:t>Автомобильные весы</a:t>
            </a:r>
            <a:endParaRPr lang="ru-RU" sz="1400" dirty="0"/>
          </a:p>
        </p:txBody>
      </p:sp>
      <p:sp>
        <p:nvSpPr>
          <p:cNvPr id="15" name="Текст 23"/>
          <p:cNvSpPr>
            <a:spLocks noGrp="1"/>
          </p:cNvSpPr>
          <p:nvPr>
            <p:ph type="body" sz="quarter" idx="37"/>
          </p:nvPr>
        </p:nvSpPr>
        <p:spPr>
          <a:xfrm>
            <a:off x="6529273" y="4727025"/>
            <a:ext cx="2033671" cy="335112"/>
          </a:xfrm>
        </p:spPr>
        <p:txBody>
          <a:bodyPr/>
          <a:lstStyle/>
          <a:p>
            <a:r>
              <a:rPr lang="ru-RU" sz="1400" dirty="0" smtClean="0"/>
              <a:t>Рабочее место весовщика</a:t>
            </a:r>
            <a:endParaRPr lang="ru-RU" sz="1400" dirty="0"/>
          </a:p>
        </p:txBody>
      </p:sp>
      <p:sp>
        <p:nvSpPr>
          <p:cNvPr id="16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2223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Пользователи, рабочие места, оборудование</a:t>
            </a:r>
          </a:p>
        </p:txBody>
      </p:sp>
      <p:sp>
        <p:nvSpPr>
          <p:cNvPr id="9" name="Заголовок 17"/>
          <p:cNvSpPr>
            <a:spLocks noGrp="1"/>
          </p:cNvSpPr>
          <p:nvPr>
            <p:ph type="ctrTitle"/>
          </p:nvPr>
        </p:nvSpPr>
        <p:spPr>
          <a:xfrm>
            <a:off x="604367" y="1052855"/>
            <a:ext cx="7920521" cy="1036377"/>
          </a:xfrm>
        </p:spPr>
        <p:txBody>
          <a:bodyPr/>
          <a:lstStyle/>
          <a:p>
            <a:r>
              <a:rPr lang="ru-RU" dirty="0" smtClean="0"/>
              <a:t>АРМ «Весы вагонные»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6"/>
          <a:stretch/>
        </p:blipFill>
        <p:spPr>
          <a:xfrm>
            <a:off x="3210824" y="1520788"/>
            <a:ext cx="2707606" cy="4212468"/>
          </a:xfrm>
          <a:prstGeom prst="rect">
            <a:avLst/>
          </a:prstGeom>
        </p:spPr>
      </p:pic>
      <p:sp>
        <p:nvSpPr>
          <p:cNvPr id="7" name="Текст 23"/>
          <p:cNvSpPr>
            <a:spLocks noGrp="1"/>
          </p:cNvSpPr>
          <p:nvPr>
            <p:ph type="body" sz="quarter" idx="37"/>
          </p:nvPr>
        </p:nvSpPr>
        <p:spPr>
          <a:xfrm>
            <a:off x="3216956" y="5758184"/>
            <a:ext cx="2701474" cy="335112"/>
          </a:xfrm>
        </p:spPr>
        <p:txBody>
          <a:bodyPr/>
          <a:lstStyle/>
          <a:p>
            <a:r>
              <a:rPr lang="ru-RU" sz="1400" dirty="0" smtClean="0"/>
              <a:t>Рабочее место весовщика</a:t>
            </a:r>
            <a:endParaRPr lang="ru-RU" sz="1400" dirty="0"/>
          </a:p>
        </p:txBody>
      </p:sp>
      <p:sp>
        <p:nvSpPr>
          <p:cNvPr id="8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9770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Пользователи, рабочие места, оборудование</a:t>
            </a:r>
            <a:endParaRPr lang="ru-RU" dirty="0"/>
          </a:p>
        </p:txBody>
      </p:sp>
      <p:sp>
        <p:nvSpPr>
          <p:cNvPr id="9" name="Заголовок 17"/>
          <p:cNvSpPr>
            <a:spLocks noGrp="1"/>
          </p:cNvSpPr>
          <p:nvPr>
            <p:ph type="ctrTitle"/>
          </p:nvPr>
        </p:nvSpPr>
        <p:spPr>
          <a:xfrm>
            <a:off x="604367" y="1052855"/>
            <a:ext cx="7920521" cy="1036377"/>
          </a:xfrm>
        </p:spPr>
        <p:txBody>
          <a:bodyPr/>
          <a:lstStyle/>
          <a:p>
            <a:r>
              <a:rPr lang="ru-RU" dirty="0" smtClean="0"/>
              <a:t>АРМ «Весы конвейерные»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8" y="1973600"/>
            <a:ext cx="1871780" cy="332760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973600"/>
            <a:ext cx="5915747" cy="3327608"/>
          </a:xfrm>
          <a:prstGeom prst="rect">
            <a:avLst/>
          </a:prstGeom>
        </p:spPr>
      </p:pic>
      <p:sp>
        <p:nvSpPr>
          <p:cNvPr id="8" name="Текст 23"/>
          <p:cNvSpPr>
            <a:spLocks noGrp="1"/>
          </p:cNvSpPr>
          <p:nvPr>
            <p:ph type="body" sz="quarter" idx="37"/>
          </p:nvPr>
        </p:nvSpPr>
        <p:spPr>
          <a:xfrm>
            <a:off x="611188" y="5374603"/>
            <a:ext cx="1864040" cy="847349"/>
          </a:xfrm>
        </p:spPr>
        <p:txBody>
          <a:bodyPr/>
          <a:lstStyle/>
          <a:p>
            <a:r>
              <a:rPr lang="ru-RU" sz="1400" dirty="0" smtClean="0"/>
              <a:t>Приборы учета </a:t>
            </a:r>
            <a:r>
              <a:rPr lang="en-US" sz="1400" dirty="0" smtClean="0"/>
              <a:t>SIEMENS BW500</a:t>
            </a:r>
            <a:endParaRPr lang="ru-RU" sz="1400" dirty="0"/>
          </a:p>
        </p:txBody>
      </p:sp>
      <p:sp>
        <p:nvSpPr>
          <p:cNvPr id="10" name="Текст 23"/>
          <p:cNvSpPr>
            <a:spLocks noGrp="1"/>
          </p:cNvSpPr>
          <p:nvPr>
            <p:ph type="body" sz="quarter" idx="37"/>
          </p:nvPr>
        </p:nvSpPr>
        <p:spPr>
          <a:xfrm>
            <a:off x="2714555" y="5374604"/>
            <a:ext cx="5900984" cy="335112"/>
          </a:xfrm>
        </p:spPr>
        <p:txBody>
          <a:bodyPr/>
          <a:lstStyle/>
          <a:p>
            <a:r>
              <a:rPr lang="ru-RU" sz="1400" dirty="0" smtClean="0"/>
              <a:t>Рабочее место оператора</a:t>
            </a:r>
            <a:endParaRPr lang="ru-RU" sz="1400" dirty="0"/>
          </a:p>
        </p:txBody>
      </p:sp>
      <p:sp>
        <p:nvSpPr>
          <p:cNvPr id="11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3939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Организационная структура службы информационно-технологических систем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</p:txBody>
      </p:sp>
      <p:pic>
        <p:nvPicPr>
          <p:cNvPr id="330" name="Рисунок 3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" y="800708"/>
            <a:ext cx="7921626" cy="550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2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Технологическое видеонаблюдение (Станционное оборудование)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Пользователи, рабочие места, </a:t>
            </a:r>
            <a:r>
              <a:rPr lang="ru-RU" dirty="0" smtClean="0"/>
              <a:t>оборудование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1928912"/>
            <a:ext cx="3240000" cy="4320000"/>
          </a:xfrm>
          <a:prstGeom prst="rect">
            <a:avLst/>
          </a:prstGeom>
        </p:spPr>
      </p:pic>
      <p:sp>
        <p:nvSpPr>
          <p:cNvPr id="10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56" r="38733"/>
          <a:stretch/>
        </p:blipFill>
        <p:spPr>
          <a:xfrm>
            <a:off x="4716016" y="1916832"/>
            <a:ext cx="363640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17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Черный ящик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Пользователи, рабочие места, </a:t>
            </a:r>
            <a:r>
              <a:rPr lang="ru-RU" dirty="0" smtClean="0"/>
              <a:t>оборудование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37"/>
          </p:nvPr>
        </p:nvSpPr>
        <p:spPr>
          <a:xfrm>
            <a:off x="2939011" y="6062861"/>
            <a:ext cx="3164716" cy="238164"/>
          </a:xfrm>
        </p:spPr>
        <p:txBody>
          <a:bodyPr/>
          <a:lstStyle/>
          <a:p>
            <a:r>
              <a:rPr lang="ru-RU" dirty="0" err="1" smtClean="0"/>
              <a:t>Беловская</a:t>
            </a:r>
            <a:r>
              <a:rPr lang="ru-RU" dirty="0" smtClean="0"/>
              <a:t> ГРЭС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11" y="2012942"/>
            <a:ext cx="3037145" cy="4049527"/>
          </a:xfrm>
          <a:prstGeom prst="rect">
            <a:avLst/>
          </a:prstGeom>
        </p:spPr>
      </p:pic>
      <p:sp>
        <p:nvSpPr>
          <p:cNvPr id="10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04366" y="1571043"/>
            <a:ext cx="7928446" cy="830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ru-RU" sz="1200" dirty="0"/>
              <a:t>РАС или цифровой осциллограф предназначен для регистрации переходных и аварийных процессов в цепях переменного и постоянного тока в электрической части промышленных предприятий.</a:t>
            </a:r>
          </a:p>
        </p:txBody>
      </p:sp>
    </p:spTree>
    <p:extLst>
      <p:ext uri="{BB962C8B-B14F-4D97-AF65-F5344CB8AC3E}">
        <p14:creationId xmlns:p14="http://schemas.microsoft.com/office/powerpoint/2010/main" val="530036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ЩКА Турбины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Пользователи, рабочие места, </a:t>
            </a:r>
            <a:r>
              <a:rPr lang="ru-RU" dirty="0" smtClean="0"/>
              <a:t>оборудование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37"/>
          </p:nvPr>
        </p:nvSpPr>
        <p:spPr>
          <a:xfrm>
            <a:off x="1510520" y="6179168"/>
            <a:ext cx="3164716" cy="238164"/>
          </a:xfrm>
        </p:spPr>
        <p:txBody>
          <a:bodyPr/>
          <a:lstStyle/>
          <a:p>
            <a:r>
              <a:rPr lang="ru-RU" dirty="0" smtClean="0"/>
              <a:t>ЩКА Томь-</a:t>
            </a:r>
            <a:r>
              <a:rPr lang="ru-RU" dirty="0" err="1" smtClean="0"/>
              <a:t>Усинской</a:t>
            </a:r>
            <a:r>
              <a:rPr lang="ru-RU" dirty="0" smtClean="0"/>
              <a:t> ГРЭС</a:t>
            </a:r>
            <a:endParaRPr lang="ru-RU" dirty="0"/>
          </a:p>
        </p:txBody>
      </p:sp>
      <p:sp>
        <p:nvSpPr>
          <p:cNvPr id="10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893" y="2963877"/>
            <a:ext cx="4103440" cy="230818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25" y="2066249"/>
            <a:ext cx="2304256" cy="409645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04367" y="1524965"/>
            <a:ext cx="7928446" cy="830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ru-RU" sz="1200" dirty="0"/>
              <a:t>АСМ ЩКА предназначена для оперативной диагностики работы щеточно-контактного аппарата турбогенератора, оценки качества его настройки, методического обеспечения его обслуживания.</a:t>
            </a:r>
          </a:p>
        </p:txBody>
      </p:sp>
    </p:spTree>
    <p:extLst>
      <p:ext uri="{BB962C8B-B14F-4D97-AF65-F5344CB8AC3E}">
        <p14:creationId xmlns:p14="http://schemas.microsoft.com/office/powerpoint/2010/main" val="2924405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Информационные панели и бегущие строки: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Пользователи, рабочие места, </a:t>
            </a:r>
            <a:r>
              <a:rPr lang="ru-RU" dirty="0" smtClean="0"/>
              <a:t>оборудование</a:t>
            </a:r>
            <a:endParaRPr lang="ru-RU" dirty="0"/>
          </a:p>
        </p:txBody>
      </p:sp>
      <p:sp>
        <p:nvSpPr>
          <p:cNvPr id="10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04366" y="1844824"/>
            <a:ext cx="7928446" cy="830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ru-RU" sz="1200" dirty="0"/>
              <a:t>О</a:t>
            </a:r>
            <a:r>
              <a:rPr lang="ru-RU" sz="1200" dirty="0" smtClean="0"/>
              <a:t>беспечивается информационное </a:t>
            </a:r>
            <a:r>
              <a:rPr lang="ru-RU" sz="1200" dirty="0"/>
              <a:t>наполнение, поддержка ПО загрузки контента.</a:t>
            </a:r>
          </a:p>
        </p:txBody>
      </p:sp>
      <p:pic>
        <p:nvPicPr>
          <p:cNvPr id="5122" name="Рисунок 8" descr="http://sibgenco.ru.opt-images.1c-bitrix-cdn.ru/upload/iblock/16b/DSC_0711.JPG?151445622874599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7" t="8247" r="8247" b="8247"/>
          <a:stretch/>
        </p:blipFill>
        <p:spPr bwMode="auto">
          <a:xfrm>
            <a:off x="597094" y="2878105"/>
            <a:ext cx="3861960" cy="244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Рисунок 9" descr="image02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19849" r="16085" b="19265"/>
          <a:stretch/>
        </p:blipFill>
        <p:spPr bwMode="auto">
          <a:xfrm>
            <a:off x="4723230" y="2876527"/>
            <a:ext cx="3872666" cy="2443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98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Организационная структура службы информационно-технологических </a:t>
            </a:r>
            <a:r>
              <a:rPr lang="ru-RU" dirty="0" smtClean="0"/>
              <a:t>систем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836712"/>
            <a:ext cx="7921626" cy="5530288"/>
          </a:xfrm>
          <a:prstGeom prst="rect">
            <a:avLst/>
          </a:prstGeom>
        </p:spPr>
      </p:pic>
      <p:sp>
        <p:nvSpPr>
          <p:cNvPr id="7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</p:txBody>
      </p:sp>
    </p:spTree>
    <p:extLst>
      <p:ext uri="{BB962C8B-B14F-4D97-AF65-F5344CB8AC3E}">
        <p14:creationId xmlns:p14="http://schemas.microsoft.com/office/powerpoint/2010/main" val="28008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Служба информационно-технологических систем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Информационные технологические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16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Система обмена технологической информацией с автоматизированной системой Системного Оператора (СОТИАССО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" b="408"/>
          <a:stretch/>
        </p:blipFill>
        <p:spPr>
          <a:xfrm>
            <a:off x="1475657" y="3205360"/>
            <a:ext cx="6115424" cy="2779741"/>
          </a:xfrm>
        </p:spPr>
      </p:pic>
      <p:sp>
        <p:nvSpPr>
          <p:cNvPr id="23" name="Текст 22"/>
          <p:cNvSpPr>
            <a:spLocks noGrp="1"/>
          </p:cNvSpPr>
          <p:nvPr>
            <p:ph type="body" sz="quarter" idx="31"/>
          </p:nvPr>
        </p:nvSpPr>
        <p:spPr>
          <a:xfrm>
            <a:off x="604367" y="2269360"/>
            <a:ext cx="7928446" cy="936000"/>
          </a:xfrm>
        </p:spPr>
        <p:txBody>
          <a:bodyPr/>
          <a:lstStyle/>
          <a:p>
            <a:r>
              <a:rPr lang="ru-RU" dirty="0"/>
              <a:t>Предназначена для измерения и сбора оперативной технологической информации о функционировании основного и вспомогательного оборудования электрического оборудования и передачи её в диспетчерские пункты филиалов СО ЕЭС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 качестве оперативно-информационного комплекса используется РСДУ-5 и ОИК РТ-софт СК-2003, 2007</a:t>
            </a:r>
          </a:p>
        </p:txBody>
      </p:sp>
      <p:sp>
        <p:nvSpPr>
          <p:cNvPr id="8" name="Текст 9"/>
          <p:cNvSpPr>
            <a:spLocks noGrp="1"/>
          </p:cNvSpPr>
          <p:nvPr>
            <p:ph type="body" sz="quarter" idx="39"/>
          </p:nvPr>
        </p:nvSpPr>
        <p:spPr>
          <a:xfrm>
            <a:off x="1475657" y="6049702"/>
            <a:ext cx="3889424" cy="413594"/>
          </a:xfrm>
        </p:spPr>
        <p:txBody>
          <a:bodyPr/>
          <a:lstStyle/>
          <a:p>
            <a:r>
              <a:rPr lang="ru-RU" dirty="0" smtClean="0"/>
              <a:t>Генерация СГК</a:t>
            </a:r>
            <a:endParaRPr lang="ru-RU" dirty="0"/>
          </a:p>
        </p:txBody>
      </p:sp>
      <p:sp>
        <p:nvSpPr>
          <p:cNvPr id="9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39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ctrTitle"/>
          </p:nvPr>
        </p:nvSpPr>
        <p:spPr>
          <a:xfrm>
            <a:off x="604367" y="728700"/>
            <a:ext cx="7920521" cy="79196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РСДУ5 – распределенная система диспетчерского управления, система телемеханики и связи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 smtClean="0"/>
              <a:t>Служба ИТС</a:t>
            </a:r>
            <a:endParaRPr lang="ru-RU" dirty="0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  <p:pic>
        <p:nvPicPr>
          <p:cNvPr id="11" name="Рисунок 10" descr="Таблица отклонений.png"/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/>
          <a:stretch>
            <a:fillRect/>
          </a:stretch>
        </p:blipFill>
        <p:spPr>
          <a:xfrm>
            <a:off x="1601073" y="2764181"/>
            <a:ext cx="5131167" cy="3417871"/>
          </a:xfrm>
        </p:spPr>
      </p:pic>
      <p:sp>
        <p:nvSpPr>
          <p:cNvPr id="24" name="Текст 23"/>
          <p:cNvSpPr>
            <a:spLocks noGrp="1"/>
          </p:cNvSpPr>
          <p:nvPr>
            <p:ph type="body" sz="quarter" idx="37"/>
          </p:nvPr>
        </p:nvSpPr>
        <p:spPr>
          <a:xfrm>
            <a:off x="1601376" y="6237312"/>
            <a:ext cx="2131430" cy="144016"/>
          </a:xfrm>
        </p:spPr>
        <p:txBody>
          <a:bodyPr/>
          <a:lstStyle/>
          <a:p>
            <a:r>
              <a:rPr lang="ru-RU" dirty="0" smtClean="0"/>
              <a:t>Панель РСДУ5. Таблица отклонений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31"/>
          </p:nvPr>
        </p:nvSpPr>
        <p:spPr>
          <a:xfrm>
            <a:off x="611560" y="1648058"/>
            <a:ext cx="7928446" cy="1152128"/>
          </a:xfrm>
        </p:spPr>
        <p:txBody>
          <a:bodyPr/>
          <a:lstStyle/>
          <a:p>
            <a:r>
              <a:rPr lang="ru-RU" dirty="0" smtClean="0"/>
              <a:t>Предназначена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 - для автоматизированного сбора информации о функционировании основного и вспомогательного оборудования электростанции, первичной обработки собираемой информации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</a:p>
          <a:p>
            <a:r>
              <a:rPr lang="ru-RU" dirty="0" smtClean="0"/>
              <a:t> - обмена данными с диспетчерскими центрами СО ЕЭС, ЦУС и смежными системами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 - хранения, агрегирования и отображения технологической информации на рабочих местах пользователей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 - оперативного контроля работы оборудования электростанции.</a:t>
            </a:r>
            <a:endParaRPr lang="ru-RU" dirty="0"/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8673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ctr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ОИК СК-2007 – оперативно-информационный комплекс</a:t>
            </a:r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29"/>
          </p:nvPr>
        </p:nvPicPr>
        <p:blipFill>
          <a:blip r:embed="rId2"/>
          <a:srcRect l="3257" r="3257"/>
          <a:stretch>
            <a:fillRect/>
          </a:stretch>
        </p:blipFill>
        <p:spPr>
          <a:xfrm>
            <a:off x="604838" y="3205163"/>
            <a:ext cx="3895725" cy="1987550"/>
          </a:xfrm>
          <a:prstGeom prst="rect">
            <a:avLst/>
          </a:prstGeom>
        </p:spPr>
      </p:pic>
      <p:sp>
        <p:nvSpPr>
          <p:cNvPr id="24" name="Текст 23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 smtClean="0"/>
              <a:t>Табличные формы используются для отображения любой информации, хранящейся в базе оперативных данных ОИК (телеметрической, отчетной, плановой и т.д.) Табличные формы также позволяют обеспечить ввод информации оператором вручную. </a:t>
            </a:r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rcRect t="12395" b="12395"/>
          <a:stretch>
            <a:fillRect/>
          </a:stretch>
        </p:blipFill>
        <p:spPr>
          <a:xfrm>
            <a:off x="4643438" y="3205163"/>
            <a:ext cx="3889375" cy="1987550"/>
          </a:xfrm>
          <a:prstGeom prst="rect">
            <a:avLst/>
          </a:prstGeom>
        </p:spPr>
      </p:pic>
      <p:sp>
        <p:nvSpPr>
          <p:cNvPr id="26" name="Текст 25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 smtClean="0"/>
              <a:t>Есть возможность динамического отображения информации в виде графических форм (мнемосхем). Обеспечивается возможность создавать мнемосхемы как отдельных объектов управления, так и сетей объектов управления с использованием перекрестных ссылок между мнемосхемами. 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31"/>
          </p:nvPr>
        </p:nvSpPr>
        <p:spPr>
          <a:xfrm>
            <a:off x="604366" y="2097088"/>
            <a:ext cx="7920522" cy="936000"/>
          </a:xfrm>
        </p:spPr>
        <p:txBody>
          <a:bodyPr/>
          <a:lstStyle/>
          <a:p>
            <a:r>
              <a:rPr lang="ru-RU" dirty="0" smtClean="0"/>
              <a:t>Система реального времени, предназначенная для приема, обработки, хранения и передачи телеметрической, отчетной и плановой информации о режиме работы энергетических объектов, сетей и предоставления доступа к ней различным пользователям и внешним автоматизированным системам.</a:t>
            </a:r>
            <a:endParaRPr lang="ru-RU" dirty="0"/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Информационные технологические системы</a:t>
            </a:r>
          </a:p>
        </p:txBody>
      </p:sp>
      <p:sp>
        <p:nvSpPr>
          <p:cNvPr id="11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Кемерово, 2018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18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GK">
      <a:dk1>
        <a:srgbClr val="000000"/>
      </a:dk1>
      <a:lt1>
        <a:srgbClr val="FFFFFF"/>
      </a:lt1>
      <a:dk2>
        <a:srgbClr val="43474F"/>
      </a:dk2>
      <a:lt2>
        <a:srgbClr val="FFE16E"/>
      </a:lt2>
      <a:accent1>
        <a:srgbClr val="EF4057"/>
      </a:accent1>
      <a:accent2>
        <a:srgbClr val="0078A8"/>
      </a:accent2>
      <a:accent3>
        <a:srgbClr val="43474F"/>
      </a:accent3>
      <a:accent4>
        <a:srgbClr val="FFE16E"/>
      </a:accent4>
      <a:accent5>
        <a:srgbClr val="CCE4EE"/>
      </a:accent5>
      <a:accent6>
        <a:srgbClr val="FFF2C1"/>
      </a:accent6>
      <a:hlink>
        <a:srgbClr val="FFF2C1"/>
      </a:hlink>
      <a:folHlink>
        <a:srgbClr val="B3D7E5"/>
      </a:folHlink>
    </a:clrScheme>
    <a:fontScheme name="SGK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1546</TotalTime>
  <Words>1641</Words>
  <Application>Microsoft Office PowerPoint</Application>
  <PresentationFormat>Экран (4:3)</PresentationFormat>
  <Paragraphs>217</Paragraphs>
  <Slides>43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9" baseType="lpstr">
      <vt:lpstr>Arial</vt:lpstr>
      <vt:lpstr>Calibri</vt:lpstr>
      <vt:lpstr>Segoe UI</vt:lpstr>
      <vt:lpstr>Segoe UI Light</vt:lpstr>
      <vt:lpstr>Тема Office</vt:lpstr>
      <vt:lpstr>Image</vt:lpstr>
      <vt:lpstr>Служба информационно-технологических систем</vt:lpstr>
      <vt:lpstr>Содержание</vt:lpstr>
      <vt:lpstr>Организационная структура службы информационно-технологических систем</vt:lpstr>
      <vt:lpstr>Презентация PowerPoint</vt:lpstr>
      <vt:lpstr>Презентация PowerPoint</vt:lpstr>
      <vt:lpstr>Информационные технологические системы</vt:lpstr>
      <vt:lpstr>Система обмена технологической информацией с автоматизированной системой Системного Оператора (СОТИАССО)</vt:lpstr>
      <vt:lpstr>РСДУ5 – распределенная система диспетчерского управления, система телемеханики и связи</vt:lpstr>
      <vt:lpstr>ОИК СК-2007 – оперативно-информационный комплекс</vt:lpstr>
      <vt:lpstr>СОТИАССО</vt:lpstr>
      <vt:lpstr>СОТИАССО</vt:lpstr>
      <vt:lpstr>СОТИАССО</vt:lpstr>
      <vt:lpstr>СОТИАССО</vt:lpstr>
      <vt:lpstr>АИИС КУЭ «Энергосфера»</vt:lpstr>
      <vt:lpstr>АИИС КУЭ «Пирамида-2000»</vt:lpstr>
      <vt:lpstr>ПК АСУРЭО – программный комплекс «Автоматизированная система управления ремонтами энергетического оборудования»</vt:lpstr>
      <vt:lpstr>ПК «Планы ремонтов»</vt:lpstr>
      <vt:lpstr>MODES-Centre</vt:lpstr>
      <vt:lpstr>СМПР – система мониторинга переходных режимов</vt:lpstr>
      <vt:lpstr>Весовое хозяйство</vt:lpstr>
      <vt:lpstr>АСКУТЭ – автоматизированная система коммерческого учета тепловой энергии</vt:lpstr>
      <vt:lpstr>АСКУТЭ – автоматизированная система коммерческого учета тепловой энергии</vt:lpstr>
      <vt:lpstr>АСКУТЭ – автоматизированная система коммерческого учета тепловой энергии</vt:lpstr>
      <vt:lpstr>Системы сбора данных с контрольно-измерительных приборов ЦТАИ (АСТК)</vt:lpstr>
      <vt:lpstr>Система контроля и управления доступом (СКУД)</vt:lpstr>
      <vt:lpstr>Комплексы систем пожаротушения</vt:lpstr>
      <vt:lpstr>Комплексы систем пожаротушения</vt:lpstr>
      <vt:lpstr>Система резервного копирования и восстановления информации ИТС</vt:lpstr>
      <vt:lpstr>Пользователи, рабочие места, оборудование</vt:lpstr>
      <vt:lpstr>Главный щит управления (ГЩУ)</vt:lpstr>
      <vt:lpstr>СОТИ АССО (Станционное оборудование)</vt:lpstr>
      <vt:lpstr>АИИСКУЭ</vt:lpstr>
      <vt:lpstr>СМПР (Станционное оборудование)</vt:lpstr>
      <vt:lpstr>ЛСО ГО и ЧС</vt:lpstr>
      <vt:lpstr>Блочные щиты управления (БЩУ)</vt:lpstr>
      <vt:lpstr>Серверные ИТС</vt:lpstr>
      <vt:lpstr>АРМ «Весы автомобильные»</vt:lpstr>
      <vt:lpstr>АРМ «Весы вагонные»</vt:lpstr>
      <vt:lpstr>АРМ «Весы конвейерные»</vt:lpstr>
      <vt:lpstr>Технологическое видеонаблюдение (Станционное оборудование)</vt:lpstr>
      <vt:lpstr>Черный ящик</vt:lpstr>
      <vt:lpstr>ЩКА Турбины</vt:lpstr>
      <vt:lpstr>Информационные панели и бегущие строки: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OLGA</dc:creator>
  <cp:lastModifiedBy>админ</cp:lastModifiedBy>
  <cp:revision>211</cp:revision>
  <dcterms:created xsi:type="dcterms:W3CDTF">2016-12-09T20:20:04Z</dcterms:created>
  <dcterms:modified xsi:type="dcterms:W3CDTF">2018-02-01T04:01:09Z</dcterms:modified>
</cp:coreProperties>
</file>